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20"/>
  </p:notesMasterIdLst>
  <p:sldIdLst>
    <p:sldId id="257" r:id="rId4"/>
    <p:sldId id="258" r:id="rId5"/>
    <p:sldId id="259" r:id="rId6"/>
    <p:sldId id="261" r:id="rId7"/>
    <p:sldId id="263" r:id="rId8"/>
    <p:sldId id="264" r:id="rId9"/>
    <p:sldId id="266" r:id="rId10"/>
    <p:sldId id="267" r:id="rId11"/>
    <p:sldId id="265" r:id="rId12"/>
    <p:sldId id="268" r:id="rId13"/>
    <p:sldId id="269" r:id="rId14"/>
    <p:sldId id="270" r:id="rId15"/>
    <p:sldId id="271" r:id="rId16"/>
    <p:sldId id="274" r:id="rId17"/>
    <p:sldId id="273" r:id="rId18"/>
    <p:sldId id="272" r:id="rId19"/>
  </p:sldIdLst>
  <p:sldSz cx="9144000" cy="5143500" type="screen16x9"/>
  <p:notesSz cx="6858000" cy="9144000"/>
  <p:embeddedFontLst>
    <p:embeddedFont>
      <p:font typeface="Dosis" panose="020B0604020202020204" charset="0"/>
      <p:regular r:id="rId21"/>
      <p:bold r:id="rId22"/>
    </p:embeddedFont>
    <p:embeddedFont>
      <p:font typeface="Roboto" panose="020B0604020202020204" charset="0"/>
      <p:regular r:id="rId23"/>
      <p:bold r:id="rId24"/>
      <p:italic r:id="rId25"/>
      <p:boldItalic r:id="rId26"/>
    </p:embeddedFont>
    <p:embeddedFont>
      <p:font typeface="Roboto Black" panose="020B0604020202020204" charset="0"/>
      <p:bold r:id="rId27"/>
      <p:boldItalic r:id="rId28"/>
    </p:embeddedFont>
    <p:embeddedFont>
      <p:font typeface="Roboto Thin"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09"/>
  </p:normalViewPr>
  <p:slideViewPr>
    <p:cSldViewPr snapToGrid="0">
      <p:cViewPr varScale="1">
        <p:scale>
          <a:sx n="162" d="100"/>
          <a:sy n="162" d="100"/>
        </p:scale>
        <p:origin x="144" y="1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6.fntdata"/><Relationship Id="rId3" Type="http://schemas.openxmlformats.org/officeDocument/2006/relationships/slideMaster" Target="slideMasters/slideMaster3.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663707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56192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81255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612714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05719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30712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334391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698114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112798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72947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0982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4800" dirty="0">
                <a:solidFill>
                  <a:schemeClr val="lt1"/>
                </a:solidFill>
                <a:latin typeface="Roboto Black"/>
                <a:ea typeface="Roboto Black"/>
                <a:sym typeface="Roboto Black"/>
              </a:rPr>
              <a:t>Marketing Attribution Project</a:t>
            </a:r>
          </a:p>
          <a:p>
            <a:pPr marL="0" marR="0" lvl="0" indent="0" algn="l" rtl="0">
              <a:lnSpc>
                <a:spcPct val="100000"/>
              </a:lnSpc>
              <a:spcBef>
                <a:spcPts val="0"/>
              </a:spcBef>
              <a:spcAft>
                <a:spcPts val="0"/>
              </a:spcAft>
              <a:buClr>
                <a:srgbClr val="295269"/>
              </a:buClr>
              <a:buFont typeface="Arial"/>
              <a:buNone/>
            </a:pPr>
            <a:r>
              <a:rPr lang="en-US" sz="2800" dirty="0">
                <a:solidFill>
                  <a:srgbClr val="EFEFEF"/>
                </a:solidFill>
                <a:latin typeface="Roboto Thin"/>
                <a:ea typeface="Roboto Thin"/>
                <a:cs typeface="Roboto Thin"/>
                <a:sym typeface="Roboto Thin"/>
              </a:rPr>
              <a:t>Analyze Data with SQL</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Petru Apachitei</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Date</a:t>
            </a:r>
            <a:r>
              <a:rPr lang="en" sz="2800">
                <a:solidFill>
                  <a:srgbClr val="EFEFEF"/>
                </a:solidFill>
                <a:latin typeface="Roboto Thin"/>
                <a:ea typeface="Roboto Thin"/>
                <a:cs typeface="Roboto Thin"/>
                <a:sym typeface="Roboto Thin"/>
              </a:rPr>
              <a:t>: 09-01-2020</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93424" y="-339160"/>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000" b="1" dirty="0">
                <a:solidFill>
                  <a:srgbClr val="295269"/>
                </a:solidFill>
                <a:latin typeface="Roboto"/>
                <a:ea typeface="Roboto"/>
                <a:cs typeface="Roboto"/>
                <a:sym typeface="Roboto"/>
              </a:rPr>
              <a:t>2.3 </a:t>
            </a:r>
            <a:r>
              <a:rPr lang="en-US" sz="2000" b="1" dirty="0">
                <a:solidFill>
                  <a:srgbClr val="295269"/>
                </a:solidFill>
                <a:latin typeface="Roboto"/>
                <a:ea typeface="Roboto"/>
                <a:cs typeface="Roboto"/>
                <a:sym typeface="Roboto"/>
              </a:rPr>
              <a:t>How many visitors make a purchase?</a:t>
            </a:r>
            <a:endParaRPr sz="2000" b="1" dirty="0">
              <a:solidFill>
                <a:srgbClr val="295269"/>
              </a:solidFill>
              <a:latin typeface="Roboto"/>
              <a:ea typeface="Roboto"/>
              <a:cs typeface="Roboto"/>
              <a:sym typeface="Roboto"/>
            </a:endParaRPr>
          </a:p>
        </p:txBody>
      </p:sp>
      <p:sp>
        <p:nvSpPr>
          <p:cNvPr id="323" name="Shape 323"/>
          <p:cNvSpPr txBox="1"/>
          <p:nvPr/>
        </p:nvSpPr>
        <p:spPr>
          <a:xfrm>
            <a:off x="4896465" y="498440"/>
            <a:ext cx="3870900" cy="1833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 create a query and count the number of user who make a purchase</a:t>
            </a:r>
          </a:p>
          <a:p>
            <a:r>
              <a:rPr lang="en-US" sz="900" dirty="0">
                <a:solidFill>
                  <a:srgbClr val="B3CCFF"/>
                </a:solidFill>
                <a:latin typeface="Monaco, Menlo,  Ubuntu Mono"/>
              </a:rPr>
              <a:t>SELECT</a:t>
            </a:r>
            <a:r>
              <a:rPr lang="en-US" sz="900" dirty="0">
                <a:solidFill>
                  <a:srgbClr val="FFFFFF"/>
                </a:solidFill>
                <a:latin typeface="Monaco, Menlo,  Ubuntu Mono"/>
              </a:rPr>
              <a:t> page_name,</a:t>
            </a:r>
          </a:p>
          <a:p>
            <a:r>
              <a:rPr lang="en-US" sz="900" dirty="0">
                <a:solidFill>
                  <a:srgbClr val="FFFFFF"/>
                </a:solidFill>
                <a:latin typeface="Monaco, Menlo,  Ubuntu Mono"/>
              </a:rPr>
              <a:t>  </a:t>
            </a:r>
            <a:r>
              <a:rPr lang="en-US" sz="900" dirty="0">
                <a:solidFill>
                  <a:srgbClr val="B3CCFF"/>
                </a:solidFill>
                <a:latin typeface="Monaco, Menlo,  Ubuntu Mono"/>
              </a:rPr>
              <a:t>COUNT</a:t>
            </a:r>
            <a:r>
              <a:rPr lang="en-US" sz="900" dirty="0">
                <a:solidFill>
                  <a:srgbClr val="E85D7F"/>
                </a:solidFill>
                <a:latin typeface="Monaco, Menlo,  Ubuntu Mono"/>
              </a:rPr>
              <a:t>(</a:t>
            </a:r>
            <a:r>
              <a:rPr lang="en-US" sz="900" dirty="0">
                <a:solidFill>
                  <a:srgbClr val="FFFFFF"/>
                </a:solidFill>
                <a:latin typeface="Monaco, Menlo,  Ubuntu Mono"/>
              </a:rPr>
              <a:t>*</a:t>
            </a:r>
            <a:r>
              <a:rPr lang="en-US" sz="900" dirty="0">
                <a:solidFill>
                  <a:srgbClr val="E85D7F"/>
                </a:solidFill>
                <a:latin typeface="Monaco, Menlo,  Ubuntu Mono"/>
              </a:rPr>
              <a:t>)</a:t>
            </a:r>
            <a:endParaRPr lang="en-US" sz="900" dirty="0">
              <a:solidFill>
                <a:srgbClr val="FFFFFF"/>
              </a:solidFill>
              <a:latin typeface="Monaco, Menlo,  Ubuntu Mono"/>
            </a:endParaRPr>
          </a:p>
          <a:p>
            <a:r>
              <a:rPr lang="en-US" sz="900" dirty="0">
                <a:solidFill>
                  <a:srgbClr val="B3CCFF"/>
                </a:solidFill>
                <a:latin typeface="Monaco, Menlo,  Ubuntu Mono"/>
              </a:rPr>
              <a:t>FROM</a:t>
            </a:r>
            <a:r>
              <a:rPr lang="en-US" sz="900" dirty="0">
                <a:solidFill>
                  <a:srgbClr val="FFFFFF"/>
                </a:solidFill>
                <a:latin typeface="Monaco, Menlo,  Ubuntu Mono"/>
              </a:rPr>
              <a:t> page_visits</a:t>
            </a:r>
          </a:p>
          <a:p>
            <a:r>
              <a:rPr lang="en-US" sz="900" dirty="0">
                <a:solidFill>
                  <a:srgbClr val="B3CCFF"/>
                </a:solidFill>
                <a:latin typeface="Monaco, Menlo,  Ubuntu Mono"/>
              </a:rPr>
              <a:t>GROUP</a:t>
            </a:r>
            <a:r>
              <a:rPr lang="en-US" sz="900" dirty="0">
                <a:solidFill>
                  <a:srgbClr val="FFFFFF"/>
                </a:solidFill>
                <a:latin typeface="Monaco, Menlo,  Ubuntu Mono"/>
              </a:rPr>
              <a:t> </a:t>
            </a:r>
            <a:r>
              <a:rPr lang="en-US" sz="900" dirty="0">
                <a:solidFill>
                  <a:srgbClr val="B3CCFF"/>
                </a:solidFill>
                <a:latin typeface="Monaco, Menlo,  Ubuntu Mono"/>
              </a:rPr>
              <a:t>BY</a:t>
            </a:r>
            <a:r>
              <a:rPr lang="en-US" sz="900" dirty="0">
                <a:solidFill>
                  <a:srgbClr val="FFFFFF"/>
                </a:solidFill>
                <a:latin typeface="Monaco, Menlo,  Ubuntu Mono"/>
              </a:rPr>
              <a:t> </a:t>
            </a:r>
            <a:r>
              <a:rPr lang="en-US" sz="900" dirty="0">
                <a:solidFill>
                  <a:srgbClr val="FF8973"/>
                </a:solidFill>
                <a:latin typeface="Monaco, Menlo,  Ubuntu Mono"/>
              </a:rPr>
              <a:t>1</a:t>
            </a:r>
            <a:r>
              <a:rPr lang="en-US" sz="900" dirty="0">
                <a:solidFill>
                  <a:srgbClr val="FFFFFF"/>
                </a:solidFill>
                <a:latin typeface="Monaco, Menlo,  Ubuntu Mono"/>
              </a:rPr>
              <a:t>;</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endParaRPr lang="en-US" sz="900" dirty="0">
              <a:latin typeface="Courier New"/>
              <a:ea typeface="Courier New"/>
              <a:cs typeface="Courier New"/>
              <a:sym typeface="Courier New"/>
            </a:endParaRPr>
          </a:p>
        </p:txBody>
      </p:sp>
      <p:sp>
        <p:nvSpPr>
          <p:cNvPr id="324" name="Shape 324"/>
          <p:cNvSpPr txBox="1"/>
          <p:nvPr/>
        </p:nvSpPr>
        <p:spPr>
          <a:xfrm>
            <a:off x="268421" y="498440"/>
            <a:ext cx="4630994"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The next query is to filter the user who make a purchase on CoolTShirts website. </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 </a:t>
            </a:r>
            <a:endParaRPr sz="1200" dirty="0">
              <a:latin typeface="Roboto"/>
              <a:ea typeface="Roboto"/>
              <a:cs typeface="Roboto"/>
              <a:sym typeface="Roboto"/>
            </a:endParaRPr>
          </a:p>
        </p:txBody>
      </p:sp>
      <p:graphicFrame>
        <p:nvGraphicFramePr>
          <p:cNvPr id="7" name="Table 6">
            <a:extLst>
              <a:ext uri="{FF2B5EF4-FFF2-40B4-BE49-F238E27FC236}">
                <a16:creationId xmlns:a16="http://schemas.microsoft.com/office/drawing/2014/main" id="{AD8C5DFC-6817-44E7-9B6B-FA016972CFEB}"/>
              </a:ext>
            </a:extLst>
          </p:cNvPr>
          <p:cNvGraphicFramePr>
            <a:graphicFrameLocks noGrp="1"/>
          </p:cNvGraphicFramePr>
          <p:nvPr>
            <p:extLst>
              <p:ext uri="{D42A27DB-BD31-4B8C-83A1-F6EECF244321}">
                <p14:modId xmlns:p14="http://schemas.microsoft.com/office/powerpoint/2010/main" val="3286374583"/>
              </p:ext>
            </p:extLst>
          </p:nvPr>
        </p:nvGraphicFramePr>
        <p:xfrm>
          <a:off x="271370" y="2331440"/>
          <a:ext cx="4625095" cy="638624"/>
        </p:xfrm>
        <a:graphic>
          <a:graphicData uri="http://schemas.openxmlformats.org/drawingml/2006/table">
            <a:tbl>
              <a:tblPr>
                <a:noFill/>
                <a:tableStyleId>{8628B589-4659-4227-9C68-565DD4A46BFE}</a:tableStyleId>
              </a:tblPr>
              <a:tblGrid>
                <a:gridCol w="2489528">
                  <a:extLst>
                    <a:ext uri="{9D8B030D-6E8A-4147-A177-3AD203B41FA5}">
                      <a16:colId xmlns:a16="http://schemas.microsoft.com/office/drawing/2014/main" val="2243554576"/>
                    </a:ext>
                  </a:extLst>
                </a:gridCol>
                <a:gridCol w="2135567">
                  <a:extLst>
                    <a:ext uri="{9D8B030D-6E8A-4147-A177-3AD203B41FA5}">
                      <a16:colId xmlns:a16="http://schemas.microsoft.com/office/drawing/2014/main" val="1810666206"/>
                    </a:ext>
                  </a:extLst>
                </a:gridCol>
              </a:tblGrid>
              <a:tr h="313736">
                <a:tc>
                  <a:txBody>
                    <a:bodyPr/>
                    <a:lstStyle/>
                    <a:p>
                      <a:pPr marL="0" lvl="0" indent="0" algn="ctr" rtl="0">
                        <a:spcBef>
                          <a:spcPts val="0"/>
                        </a:spcBef>
                        <a:spcAft>
                          <a:spcPts val="0"/>
                        </a:spcAft>
                        <a:buNone/>
                      </a:pPr>
                      <a:r>
                        <a:rPr lang="en-US" sz="1000" b="1" dirty="0">
                          <a:solidFill>
                            <a:srgbClr val="FFFFFF"/>
                          </a:solidFill>
                        </a:rPr>
                        <a:t>P</a:t>
                      </a:r>
                      <a:r>
                        <a:rPr lang="en" sz="1000" b="1" dirty="0">
                          <a:solidFill>
                            <a:srgbClr val="FFFFFF"/>
                          </a:solidFill>
                        </a:rPr>
                        <a:t>age name </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US" sz="1000" b="1" dirty="0">
                          <a:solidFill>
                            <a:srgbClr val="FFFFFF"/>
                          </a:solidFill>
                        </a:rPr>
                        <a:t>User _who_purchase</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565093601"/>
                  </a:ext>
                </a:extLst>
              </a:tr>
              <a:tr h="303374">
                <a:tc>
                  <a:txBody>
                    <a:bodyPr/>
                    <a:lstStyle/>
                    <a:p>
                      <a:pPr algn="ctr"/>
                      <a:r>
                        <a:rPr lang="en-US" sz="1200" b="0" i="0" u="none" strike="noStrike" cap="none" dirty="0">
                          <a:solidFill>
                            <a:srgbClr val="000000"/>
                          </a:solidFill>
                          <a:latin typeface="Roboto"/>
                          <a:ea typeface="Roboto"/>
                          <a:sym typeface="Arial"/>
                        </a:rPr>
                        <a:t>Purchase </a:t>
                      </a:r>
                    </a:p>
                  </a:txBody>
                  <a:tcPr anchor="ctr"/>
                </a:tc>
                <a:tc>
                  <a:txBody>
                    <a:bodyPr/>
                    <a:lstStyle/>
                    <a:p>
                      <a:pPr algn="ctr"/>
                      <a:r>
                        <a:rPr lang="en-US" sz="1200" b="0" i="0" u="none" strike="noStrike" cap="none" dirty="0">
                          <a:solidFill>
                            <a:srgbClr val="000000"/>
                          </a:solidFill>
                          <a:latin typeface="Roboto"/>
                          <a:ea typeface="Roboto"/>
                          <a:sym typeface="Arial"/>
                        </a:rPr>
                        <a:t>361</a:t>
                      </a:r>
                    </a:p>
                  </a:txBody>
                  <a:tcPr anchor="ctr"/>
                </a:tc>
                <a:extLst>
                  <a:ext uri="{0D108BD9-81ED-4DB2-BD59-A6C34878D82A}">
                    <a16:rowId xmlns:a16="http://schemas.microsoft.com/office/drawing/2014/main" val="3640144086"/>
                  </a:ext>
                </a:extLst>
              </a:tr>
            </a:tbl>
          </a:graphicData>
        </a:graphic>
      </p:graphicFrame>
    </p:spTree>
    <p:extLst>
      <p:ext uri="{BB962C8B-B14F-4D97-AF65-F5344CB8AC3E}">
        <p14:creationId xmlns:p14="http://schemas.microsoft.com/office/powerpoint/2010/main" val="2446855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58317" y="-26494"/>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000" b="1" dirty="0">
                <a:solidFill>
                  <a:srgbClr val="295269"/>
                </a:solidFill>
                <a:latin typeface="Roboto"/>
                <a:ea typeface="Roboto"/>
                <a:cs typeface="Roboto"/>
                <a:sym typeface="Roboto"/>
              </a:rPr>
              <a:t>2.4 </a:t>
            </a:r>
            <a:r>
              <a:rPr lang="en-US" sz="2000" b="1" dirty="0">
                <a:solidFill>
                  <a:srgbClr val="295269"/>
                </a:solidFill>
                <a:latin typeface="Roboto"/>
                <a:ea typeface="Roboto"/>
                <a:cs typeface="Roboto"/>
                <a:sym typeface="Roboto"/>
              </a:rPr>
              <a:t>How many last touches on the purchase pages is each campaign responsible for ?</a:t>
            </a:r>
            <a:endParaRPr sz="2000" b="1" dirty="0">
              <a:solidFill>
                <a:srgbClr val="295269"/>
              </a:solidFill>
              <a:latin typeface="Roboto"/>
              <a:ea typeface="Roboto"/>
              <a:cs typeface="Roboto"/>
              <a:sym typeface="Roboto"/>
            </a:endParaRPr>
          </a:p>
        </p:txBody>
      </p:sp>
      <p:sp>
        <p:nvSpPr>
          <p:cNvPr id="323" name="Shape 323"/>
          <p:cNvSpPr txBox="1"/>
          <p:nvPr/>
        </p:nvSpPr>
        <p:spPr>
          <a:xfrm>
            <a:off x="5167835" y="811107"/>
            <a:ext cx="3599530" cy="1188774"/>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 create a query that counts the users who make a purchase  for each campaign </a:t>
            </a:r>
          </a:p>
          <a:p>
            <a:pPr lvl="0">
              <a:buClr>
                <a:schemeClr val="dk1"/>
              </a:buClr>
              <a:buSzPts val="1100"/>
            </a:pPr>
            <a:r>
              <a:rPr lang="en-US" sz="900" dirty="0">
                <a:latin typeface="Courier New"/>
                <a:ea typeface="Courier New"/>
                <a:cs typeface="Courier New"/>
                <a:sym typeface="Courier New"/>
              </a:rPr>
              <a:t>SELECT </a:t>
            </a:r>
            <a:r>
              <a:rPr lang="en-US" sz="900" dirty="0" err="1">
                <a:latin typeface="Courier New"/>
                <a:ea typeface="Courier New"/>
                <a:cs typeface="Courier New"/>
                <a:sym typeface="Courier New"/>
              </a:rPr>
              <a:t>utm_campaign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COUNT(*) as </a:t>
            </a:r>
            <a:r>
              <a:rPr lang="en-US" sz="900" dirty="0" err="1">
                <a:latin typeface="Courier New"/>
                <a:ea typeface="Courier New"/>
                <a:cs typeface="Courier New"/>
                <a:sym typeface="Courier New"/>
              </a:rPr>
              <a:t>user_who_purchase</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FROM page_visits</a:t>
            </a:r>
          </a:p>
          <a:p>
            <a:pPr lvl="0">
              <a:buClr>
                <a:schemeClr val="dk1"/>
              </a:buClr>
              <a:buSzPts val="1100"/>
            </a:pPr>
            <a:r>
              <a:rPr lang="en-US" sz="900" dirty="0">
                <a:latin typeface="Courier New"/>
                <a:ea typeface="Courier New"/>
                <a:cs typeface="Courier New"/>
                <a:sym typeface="Courier New"/>
              </a:rPr>
              <a:t>WHERE page_name = '4 - purchase'</a:t>
            </a:r>
          </a:p>
          <a:p>
            <a:pPr lvl="0">
              <a:buClr>
                <a:schemeClr val="dk1"/>
              </a:buClr>
              <a:buSzPts val="1100"/>
            </a:pPr>
            <a:r>
              <a:rPr lang="en-US" sz="900" dirty="0">
                <a:latin typeface="Courier New"/>
                <a:ea typeface="Courier New"/>
                <a:cs typeface="Courier New"/>
                <a:sym typeface="Courier New"/>
              </a:rPr>
              <a:t>GROUP BY 1</a:t>
            </a:r>
          </a:p>
          <a:p>
            <a:pPr lvl="0">
              <a:buClr>
                <a:schemeClr val="dk1"/>
              </a:buClr>
              <a:buSzPts val="1100"/>
            </a:pPr>
            <a:r>
              <a:rPr lang="en-US" sz="900" dirty="0">
                <a:latin typeface="Courier New"/>
                <a:ea typeface="Courier New"/>
                <a:cs typeface="Courier New"/>
                <a:sym typeface="Courier New"/>
              </a:rPr>
              <a:t>ORDER BY 2 DESC;</a:t>
            </a:r>
            <a:endParaRPr sz="900" dirty="0">
              <a:latin typeface="Courier New"/>
              <a:ea typeface="Courier New"/>
              <a:cs typeface="Courier New"/>
              <a:sym typeface="Courier New"/>
            </a:endParaRPr>
          </a:p>
        </p:txBody>
      </p:sp>
      <p:sp>
        <p:nvSpPr>
          <p:cNvPr id="324" name="Shape 324"/>
          <p:cNvSpPr txBox="1"/>
          <p:nvPr/>
        </p:nvSpPr>
        <p:spPr>
          <a:xfrm>
            <a:off x="268421" y="811106"/>
            <a:ext cx="4899414" cy="110028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The next query is to find number of user for each marketing campaign and source  who make a purchase.  </a:t>
            </a:r>
            <a:endParaRPr sz="1200" dirty="0">
              <a:latin typeface="Roboto"/>
              <a:ea typeface="Roboto"/>
              <a:cs typeface="Roboto"/>
              <a:sym typeface="Roboto"/>
            </a:endParaRPr>
          </a:p>
        </p:txBody>
      </p:sp>
      <p:graphicFrame>
        <p:nvGraphicFramePr>
          <p:cNvPr id="7" name="Table 6">
            <a:extLst>
              <a:ext uri="{FF2B5EF4-FFF2-40B4-BE49-F238E27FC236}">
                <a16:creationId xmlns:a16="http://schemas.microsoft.com/office/drawing/2014/main" id="{AD8C5DFC-6817-44E7-9B6B-FA016972CFEB}"/>
              </a:ext>
            </a:extLst>
          </p:cNvPr>
          <p:cNvGraphicFramePr>
            <a:graphicFrameLocks noGrp="1"/>
          </p:cNvGraphicFramePr>
          <p:nvPr>
            <p:extLst>
              <p:ext uri="{D42A27DB-BD31-4B8C-83A1-F6EECF244321}">
                <p14:modId xmlns:p14="http://schemas.microsoft.com/office/powerpoint/2010/main" val="1995287088"/>
              </p:ext>
            </p:extLst>
          </p:nvPr>
        </p:nvGraphicFramePr>
        <p:xfrm>
          <a:off x="268421" y="1911392"/>
          <a:ext cx="4899414" cy="3176347"/>
        </p:xfrm>
        <a:graphic>
          <a:graphicData uri="http://schemas.openxmlformats.org/drawingml/2006/table">
            <a:tbl>
              <a:tblPr>
                <a:noFill/>
                <a:tableStyleId>{8628B589-4659-4227-9C68-565DD4A46BFE}</a:tableStyleId>
              </a:tblPr>
              <a:tblGrid>
                <a:gridCol w="2243712">
                  <a:extLst>
                    <a:ext uri="{9D8B030D-6E8A-4147-A177-3AD203B41FA5}">
                      <a16:colId xmlns:a16="http://schemas.microsoft.com/office/drawing/2014/main" val="2243554576"/>
                    </a:ext>
                  </a:extLst>
                </a:gridCol>
                <a:gridCol w="1203365">
                  <a:extLst>
                    <a:ext uri="{9D8B030D-6E8A-4147-A177-3AD203B41FA5}">
                      <a16:colId xmlns:a16="http://schemas.microsoft.com/office/drawing/2014/main" val="4160680611"/>
                    </a:ext>
                  </a:extLst>
                </a:gridCol>
                <a:gridCol w="1452337">
                  <a:extLst>
                    <a:ext uri="{9D8B030D-6E8A-4147-A177-3AD203B41FA5}">
                      <a16:colId xmlns:a16="http://schemas.microsoft.com/office/drawing/2014/main" val="1810666206"/>
                    </a:ext>
                  </a:extLst>
                </a:gridCol>
              </a:tblGrid>
              <a:tr h="479835">
                <a:tc>
                  <a:txBody>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dirty="0">
                          <a:solidFill>
                            <a:srgbClr val="FFFFFF"/>
                          </a:solidFill>
                          <a:latin typeface="Arial"/>
                          <a:cs typeface="Arial"/>
                          <a:sym typeface="Arial"/>
                        </a:rPr>
                        <a:t>Campaign </a:t>
                      </a:r>
                    </a:p>
                  </a:txBody>
                  <a:tcPr marL="91425" marR="91425" marT="91425" marB="91425">
                    <a:solidFill>
                      <a:srgbClr val="204056">
                        <a:alpha val="82490"/>
                      </a:srgbClr>
                    </a:solidFill>
                  </a:tcPr>
                </a:tc>
                <a:tc>
                  <a:txBody>
                    <a:bodyPr/>
                    <a:lstStyle/>
                    <a:p>
                      <a:pPr marL="0" lvl="0" indent="0" algn="ctr" rtl="0">
                        <a:spcBef>
                          <a:spcPts val="0"/>
                        </a:spcBef>
                        <a:spcAft>
                          <a:spcPts val="0"/>
                        </a:spcAft>
                        <a:buNone/>
                      </a:pP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US" sz="1000" b="1" dirty="0">
                          <a:solidFill>
                            <a:srgbClr val="FFFFFF"/>
                          </a:solidFill>
                        </a:rPr>
                        <a:t>User _who_purchase</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565093601"/>
                  </a:ext>
                </a:extLst>
              </a:tr>
              <a:tr h="269924">
                <a:tc>
                  <a:txBody>
                    <a:bodyPr/>
                    <a:lstStyle/>
                    <a:p>
                      <a:pPr algn="ctr"/>
                      <a:r>
                        <a:rPr lang="en-US" sz="1200" b="0" i="0" u="none" strike="noStrike" cap="none" noProof="1">
                          <a:solidFill>
                            <a:srgbClr val="000000"/>
                          </a:solidFill>
                          <a:latin typeface="Roboto"/>
                          <a:ea typeface="Roboto"/>
                          <a:sym typeface="Arial"/>
                        </a:rPr>
                        <a:t>weekly-newsletter</a:t>
                      </a:r>
                    </a:p>
                  </a:txBody>
                  <a:tcPr anchor="ctr"/>
                </a:tc>
                <a:tc>
                  <a:txBody>
                    <a:bodyPr/>
                    <a:lstStyle/>
                    <a:p>
                      <a:pPr algn="ctr"/>
                      <a:r>
                        <a:rPr lang="en-US" sz="1200" b="0" i="0" u="none" strike="noStrike" cap="none" dirty="0">
                          <a:solidFill>
                            <a:srgbClr val="000000"/>
                          </a:solidFill>
                          <a:latin typeface="Roboto"/>
                          <a:ea typeface="Roboto"/>
                          <a:sym typeface="Arial"/>
                        </a:rPr>
                        <a:t>email</a:t>
                      </a:r>
                    </a:p>
                  </a:txBody>
                  <a:tcPr anchor="ctr"/>
                </a:tc>
                <a:tc>
                  <a:txBody>
                    <a:bodyPr/>
                    <a:lstStyle/>
                    <a:p>
                      <a:pPr algn="ctr"/>
                      <a:r>
                        <a:rPr lang="en-US" sz="1200" b="0" i="0" u="none" strike="noStrike" cap="none" dirty="0">
                          <a:solidFill>
                            <a:srgbClr val="000000"/>
                          </a:solidFill>
                          <a:latin typeface="Roboto"/>
                          <a:ea typeface="Roboto"/>
                          <a:sym typeface="Arial"/>
                        </a:rPr>
                        <a:t>115</a:t>
                      </a:r>
                    </a:p>
                  </a:txBody>
                  <a:tcPr anchor="ctr"/>
                </a:tc>
                <a:extLst>
                  <a:ext uri="{0D108BD9-81ED-4DB2-BD59-A6C34878D82A}">
                    <a16:rowId xmlns:a16="http://schemas.microsoft.com/office/drawing/2014/main" val="3640144086"/>
                  </a:ext>
                </a:extLst>
              </a:tr>
              <a:tr h="282523">
                <a:tc>
                  <a:txBody>
                    <a:bodyPr/>
                    <a:lstStyle/>
                    <a:p>
                      <a:pPr algn="ctr"/>
                      <a:r>
                        <a:rPr lang="en-US" sz="1200" b="0" i="0" u="none" strike="noStrike" cap="none" noProof="1">
                          <a:solidFill>
                            <a:srgbClr val="000000"/>
                          </a:solidFill>
                          <a:latin typeface="Roboto"/>
                          <a:ea typeface="Roboto"/>
                          <a:sym typeface="Arial"/>
                        </a:rPr>
                        <a:t>retargetting-ad</a:t>
                      </a:r>
                    </a:p>
                  </a:txBody>
                  <a:tcPr anchor="ctr"/>
                </a:tc>
                <a:tc>
                  <a:txBody>
                    <a:bodyPr/>
                    <a:lstStyle/>
                    <a:p>
                      <a:pPr algn="ctr"/>
                      <a:r>
                        <a:rPr lang="en-US" sz="1200" b="0" i="0" u="none" strike="noStrike" cap="none" dirty="0">
                          <a:solidFill>
                            <a:srgbClr val="000000"/>
                          </a:solidFill>
                          <a:latin typeface="Roboto"/>
                          <a:ea typeface="Roboto"/>
                          <a:sym typeface="Arial"/>
                        </a:rPr>
                        <a:t>facebook</a:t>
                      </a:r>
                    </a:p>
                  </a:txBody>
                  <a:tcPr anchor="ctr"/>
                </a:tc>
                <a:tc>
                  <a:txBody>
                    <a:bodyPr/>
                    <a:lstStyle/>
                    <a:p>
                      <a:pPr algn="ctr"/>
                      <a:r>
                        <a:rPr lang="en-US" sz="1200" b="0" i="0" u="none" strike="noStrike" cap="none" dirty="0">
                          <a:solidFill>
                            <a:srgbClr val="000000"/>
                          </a:solidFill>
                          <a:latin typeface="Roboto"/>
                          <a:ea typeface="Roboto"/>
                          <a:sym typeface="Arial"/>
                        </a:rPr>
                        <a:t>113</a:t>
                      </a:r>
                    </a:p>
                  </a:txBody>
                  <a:tcPr anchor="ctr"/>
                </a:tc>
                <a:extLst>
                  <a:ext uri="{0D108BD9-81ED-4DB2-BD59-A6C34878D82A}">
                    <a16:rowId xmlns:a16="http://schemas.microsoft.com/office/drawing/2014/main" val="206487551"/>
                  </a:ext>
                </a:extLst>
              </a:tr>
              <a:tr h="269924">
                <a:tc>
                  <a:txBody>
                    <a:bodyPr/>
                    <a:lstStyle/>
                    <a:p>
                      <a:pPr algn="ctr"/>
                      <a:r>
                        <a:rPr lang="en-US" sz="1200" b="0" i="0" u="none" strike="noStrike" cap="none" noProof="1">
                          <a:solidFill>
                            <a:srgbClr val="000000"/>
                          </a:solidFill>
                          <a:latin typeface="Roboto"/>
                          <a:ea typeface="Roboto"/>
                          <a:sym typeface="Arial"/>
                        </a:rPr>
                        <a:t>retargetting-campaign</a:t>
                      </a:r>
                    </a:p>
                  </a:txBody>
                  <a:tcPr anchor="ctr"/>
                </a:tc>
                <a:tc>
                  <a:txBody>
                    <a:bodyPr/>
                    <a:lstStyle/>
                    <a:p>
                      <a:pPr algn="ctr"/>
                      <a:r>
                        <a:rPr lang="en-US" sz="1200" b="0" i="0" u="none" strike="noStrike" cap="none" dirty="0">
                          <a:solidFill>
                            <a:srgbClr val="000000"/>
                          </a:solidFill>
                          <a:latin typeface="Roboto"/>
                          <a:ea typeface="Roboto"/>
                          <a:sym typeface="Arial"/>
                        </a:rPr>
                        <a:t>email</a:t>
                      </a:r>
                    </a:p>
                  </a:txBody>
                  <a:tcPr anchor="ctr"/>
                </a:tc>
                <a:tc>
                  <a:txBody>
                    <a:bodyPr/>
                    <a:lstStyle/>
                    <a:p>
                      <a:pPr algn="ctr"/>
                      <a:r>
                        <a:rPr lang="en-US" sz="1200" b="0" i="0" u="none" strike="noStrike" cap="none" dirty="0">
                          <a:solidFill>
                            <a:srgbClr val="000000"/>
                          </a:solidFill>
                          <a:latin typeface="Roboto"/>
                          <a:ea typeface="Roboto"/>
                          <a:sym typeface="Arial"/>
                        </a:rPr>
                        <a:t>54</a:t>
                      </a:r>
                    </a:p>
                  </a:txBody>
                  <a:tcPr anchor="ctr"/>
                </a:tc>
                <a:extLst>
                  <a:ext uri="{0D108BD9-81ED-4DB2-BD59-A6C34878D82A}">
                    <a16:rowId xmlns:a16="http://schemas.microsoft.com/office/drawing/2014/main" val="1438061334"/>
                  </a:ext>
                </a:extLst>
              </a:tr>
              <a:tr h="269924">
                <a:tc>
                  <a:txBody>
                    <a:bodyPr/>
                    <a:lstStyle/>
                    <a:p>
                      <a:pPr algn="ctr"/>
                      <a:r>
                        <a:rPr lang="en-US" sz="1200" b="0" i="0" u="none" strike="noStrike" cap="none" noProof="1">
                          <a:solidFill>
                            <a:srgbClr val="000000"/>
                          </a:solidFill>
                          <a:latin typeface="Roboto"/>
                          <a:ea typeface="Roboto"/>
                          <a:sym typeface="Arial"/>
                        </a:rPr>
                        <a:t>paid-search</a:t>
                      </a:r>
                    </a:p>
                  </a:txBody>
                  <a:tcPr anchor="ctr"/>
                </a:tc>
                <a:tc>
                  <a:txBody>
                    <a:bodyPr/>
                    <a:lstStyle/>
                    <a:p>
                      <a:pPr algn="ctr"/>
                      <a:r>
                        <a:rPr lang="en-US" sz="1200" b="0" i="0" u="none" strike="noStrike" cap="none" dirty="0">
                          <a:solidFill>
                            <a:srgbClr val="000000"/>
                          </a:solidFill>
                          <a:latin typeface="Roboto"/>
                          <a:ea typeface="Roboto"/>
                          <a:sym typeface="Arial"/>
                        </a:rPr>
                        <a:t>google</a:t>
                      </a:r>
                    </a:p>
                  </a:txBody>
                  <a:tcPr anchor="ctr"/>
                </a:tc>
                <a:tc>
                  <a:txBody>
                    <a:bodyPr/>
                    <a:lstStyle/>
                    <a:p>
                      <a:pPr algn="ctr"/>
                      <a:r>
                        <a:rPr lang="en-US" sz="1200" b="0" i="0" u="none" strike="noStrike" cap="none" dirty="0">
                          <a:solidFill>
                            <a:srgbClr val="000000"/>
                          </a:solidFill>
                          <a:latin typeface="Roboto"/>
                          <a:ea typeface="Roboto"/>
                          <a:sym typeface="Arial"/>
                        </a:rPr>
                        <a:t>52</a:t>
                      </a:r>
                    </a:p>
                  </a:txBody>
                  <a:tcPr anchor="ctr"/>
                </a:tc>
                <a:extLst>
                  <a:ext uri="{0D108BD9-81ED-4DB2-BD59-A6C34878D82A}">
                    <a16:rowId xmlns:a16="http://schemas.microsoft.com/office/drawing/2014/main" val="2832624732"/>
                  </a:ext>
                </a:extLst>
              </a:tr>
              <a:tr h="425847">
                <a:tc>
                  <a:txBody>
                    <a:bodyPr/>
                    <a:lstStyle/>
                    <a:p>
                      <a:pPr algn="ctr"/>
                      <a:r>
                        <a:rPr lang="en-US" sz="1200" b="0" i="0" u="none" strike="noStrike" cap="none" noProof="1">
                          <a:solidFill>
                            <a:srgbClr val="000000"/>
                          </a:solidFill>
                          <a:latin typeface="Roboto"/>
                          <a:ea typeface="Roboto"/>
                          <a:sym typeface="Arial"/>
                        </a:rPr>
                        <a:t>getting-to-know-cool-tshirts</a:t>
                      </a:r>
                    </a:p>
                  </a:txBody>
                  <a:tcPr anchor="ctr"/>
                </a:tc>
                <a:tc>
                  <a:txBody>
                    <a:bodyPr/>
                    <a:lstStyle/>
                    <a:p>
                      <a:pPr algn="ctr"/>
                      <a:r>
                        <a:rPr lang="en-US" sz="1200" b="0" i="0" u="none" strike="noStrike" cap="none" dirty="0">
                          <a:solidFill>
                            <a:srgbClr val="000000"/>
                          </a:solidFill>
                          <a:latin typeface="Roboto"/>
                          <a:ea typeface="Roboto"/>
                          <a:sym typeface="Arial"/>
                        </a:rPr>
                        <a:t>nytimes</a:t>
                      </a:r>
                    </a:p>
                  </a:txBody>
                  <a:tcPr anchor="ctr"/>
                </a:tc>
                <a:tc>
                  <a:txBody>
                    <a:bodyPr/>
                    <a:lstStyle/>
                    <a:p>
                      <a:pPr algn="ctr"/>
                      <a:r>
                        <a:rPr lang="en-US" sz="1200" b="0" i="0" u="none" strike="noStrike" cap="none" dirty="0">
                          <a:solidFill>
                            <a:srgbClr val="000000"/>
                          </a:solidFill>
                          <a:latin typeface="Roboto"/>
                          <a:ea typeface="Roboto"/>
                          <a:sym typeface="Arial"/>
                        </a:rPr>
                        <a:t>9</a:t>
                      </a:r>
                    </a:p>
                  </a:txBody>
                  <a:tcPr anchor="ctr"/>
                </a:tc>
                <a:extLst>
                  <a:ext uri="{0D108BD9-81ED-4DB2-BD59-A6C34878D82A}">
                    <a16:rowId xmlns:a16="http://schemas.microsoft.com/office/drawing/2014/main" val="2423770460"/>
                  </a:ext>
                </a:extLst>
              </a:tr>
              <a:tr h="425847">
                <a:tc>
                  <a:txBody>
                    <a:bodyPr/>
                    <a:lstStyle/>
                    <a:p>
                      <a:pPr algn="ctr"/>
                      <a:r>
                        <a:rPr lang="en-US" sz="1200" b="0" i="0" u="none" strike="noStrike" cap="none" noProof="1">
                          <a:solidFill>
                            <a:srgbClr val="000000"/>
                          </a:solidFill>
                          <a:latin typeface="Roboto"/>
                          <a:ea typeface="Roboto"/>
                          <a:sym typeface="Arial"/>
                        </a:rPr>
                        <a:t>ten-crazy-cool-tshirts-facts</a:t>
                      </a:r>
                    </a:p>
                  </a:txBody>
                  <a:tcPr anchor="ctr"/>
                </a:tc>
                <a:tc>
                  <a:txBody>
                    <a:bodyPr/>
                    <a:lstStyle/>
                    <a:p>
                      <a:pPr algn="ctr"/>
                      <a:r>
                        <a:rPr lang="en-US" sz="1200" b="0" i="0" u="none" strike="noStrike" cap="none" dirty="0">
                          <a:solidFill>
                            <a:srgbClr val="000000"/>
                          </a:solidFill>
                          <a:latin typeface="Roboto"/>
                          <a:ea typeface="Roboto"/>
                          <a:sym typeface="Arial"/>
                        </a:rPr>
                        <a:t>buzzfeed</a:t>
                      </a:r>
                    </a:p>
                  </a:txBody>
                  <a:tcPr anchor="ctr"/>
                </a:tc>
                <a:tc>
                  <a:txBody>
                    <a:bodyPr/>
                    <a:lstStyle/>
                    <a:p>
                      <a:pPr algn="ctr"/>
                      <a:r>
                        <a:rPr lang="en-US" sz="1200" b="0" i="0" u="none" strike="noStrike" cap="none" dirty="0">
                          <a:solidFill>
                            <a:srgbClr val="000000"/>
                          </a:solidFill>
                          <a:latin typeface="Roboto"/>
                          <a:ea typeface="Roboto"/>
                          <a:sym typeface="Arial"/>
                        </a:rPr>
                        <a:t>9</a:t>
                      </a:r>
                    </a:p>
                  </a:txBody>
                  <a:tcPr anchor="ctr"/>
                </a:tc>
                <a:extLst>
                  <a:ext uri="{0D108BD9-81ED-4DB2-BD59-A6C34878D82A}">
                    <a16:rowId xmlns:a16="http://schemas.microsoft.com/office/drawing/2014/main" val="3609770844"/>
                  </a:ext>
                </a:extLst>
              </a:tr>
              <a:tr h="449873">
                <a:tc>
                  <a:txBody>
                    <a:bodyPr/>
                    <a:lstStyle/>
                    <a:p>
                      <a:pPr algn="ctr"/>
                      <a:r>
                        <a:rPr lang="en-US" sz="1200" b="0" i="0" u="none" strike="noStrike" cap="none" noProof="1">
                          <a:solidFill>
                            <a:srgbClr val="000000"/>
                          </a:solidFill>
                          <a:latin typeface="Roboto"/>
                          <a:ea typeface="Roboto"/>
                          <a:sym typeface="Arial"/>
                        </a:rPr>
                        <a:t>interview-with-cool-tshirts-founder</a:t>
                      </a:r>
                    </a:p>
                  </a:txBody>
                  <a:tcPr anchor="ctr"/>
                </a:tc>
                <a:tc>
                  <a:txBody>
                    <a:bodyPr/>
                    <a:lstStyle/>
                    <a:p>
                      <a:pPr algn="ctr"/>
                      <a:r>
                        <a:rPr lang="en-US" sz="1200" b="0" i="0" u="none" strike="noStrike" cap="none" dirty="0">
                          <a:solidFill>
                            <a:srgbClr val="000000"/>
                          </a:solidFill>
                          <a:latin typeface="Roboto"/>
                          <a:ea typeface="Roboto"/>
                          <a:sym typeface="Arial"/>
                        </a:rPr>
                        <a:t>medium</a:t>
                      </a:r>
                    </a:p>
                  </a:txBody>
                  <a:tcPr anchor="ctr"/>
                </a:tc>
                <a:tc>
                  <a:txBody>
                    <a:bodyPr/>
                    <a:lstStyle/>
                    <a:p>
                      <a:pPr algn="ctr"/>
                      <a:r>
                        <a:rPr lang="en-US" sz="1200" b="0" i="0" u="none" strike="noStrike" cap="none" dirty="0">
                          <a:solidFill>
                            <a:srgbClr val="000000"/>
                          </a:solidFill>
                          <a:latin typeface="Roboto"/>
                          <a:ea typeface="Roboto"/>
                          <a:sym typeface="Arial"/>
                        </a:rPr>
                        <a:t>7</a:t>
                      </a:r>
                    </a:p>
                  </a:txBody>
                  <a:tcPr anchor="ctr"/>
                </a:tc>
                <a:extLst>
                  <a:ext uri="{0D108BD9-81ED-4DB2-BD59-A6C34878D82A}">
                    <a16:rowId xmlns:a16="http://schemas.microsoft.com/office/drawing/2014/main" val="4226758411"/>
                  </a:ext>
                </a:extLst>
              </a:tr>
              <a:tr h="269924">
                <a:tc>
                  <a:txBody>
                    <a:bodyPr/>
                    <a:lstStyle/>
                    <a:p>
                      <a:pPr algn="ctr"/>
                      <a:r>
                        <a:rPr lang="en-US" sz="1200" b="0" i="0" u="none" strike="noStrike" cap="none" noProof="1">
                          <a:solidFill>
                            <a:srgbClr val="000000"/>
                          </a:solidFill>
                          <a:latin typeface="Roboto"/>
                          <a:ea typeface="Roboto"/>
                          <a:sym typeface="Arial"/>
                        </a:rPr>
                        <a:t>cool-tshirts-search</a:t>
                      </a:r>
                    </a:p>
                  </a:txBody>
                  <a:tcPr anchor="ctr"/>
                </a:tc>
                <a:tc>
                  <a:txBody>
                    <a:bodyPr/>
                    <a:lstStyle/>
                    <a:p>
                      <a:pPr algn="ctr"/>
                      <a:r>
                        <a:rPr lang="en-US" sz="1200" b="0" i="0" u="none" strike="noStrike" cap="none" dirty="0">
                          <a:solidFill>
                            <a:srgbClr val="000000"/>
                          </a:solidFill>
                          <a:latin typeface="Roboto"/>
                          <a:ea typeface="Roboto"/>
                          <a:sym typeface="Arial"/>
                        </a:rPr>
                        <a:t>google</a:t>
                      </a:r>
                    </a:p>
                  </a:txBody>
                  <a:tcPr anchor="ctr"/>
                </a:tc>
                <a:tc>
                  <a:txBody>
                    <a:bodyPr/>
                    <a:lstStyle/>
                    <a:p>
                      <a:pPr algn="ctr"/>
                      <a:r>
                        <a:rPr lang="en-US" sz="1200" b="0" i="0" u="none" strike="noStrike" cap="none" dirty="0">
                          <a:solidFill>
                            <a:srgbClr val="000000"/>
                          </a:solidFill>
                          <a:latin typeface="Roboto"/>
                          <a:ea typeface="Roboto"/>
                          <a:sym typeface="Arial"/>
                        </a:rPr>
                        <a:t>2</a:t>
                      </a:r>
                    </a:p>
                  </a:txBody>
                  <a:tcPr anchor="ctr"/>
                </a:tc>
                <a:extLst>
                  <a:ext uri="{0D108BD9-81ED-4DB2-BD59-A6C34878D82A}">
                    <a16:rowId xmlns:a16="http://schemas.microsoft.com/office/drawing/2014/main" val="112758529"/>
                  </a:ext>
                </a:extLst>
              </a:tr>
            </a:tbl>
          </a:graphicData>
        </a:graphic>
      </p:graphicFrame>
      <p:sp>
        <p:nvSpPr>
          <p:cNvPr id="6" name="Shape 323">
            <a:extLst>
              <a:ext uri="{FF2B5EF4-FFF2-40B4-BE49-F238E27FC236}">
                <a16:creationId xmlns:a16="http://schemas.microsoft.com/office/drawing/2014/main" id="{8EE68E98-7EA1-462B-A6B8-69704A4226C2}"/>
              </a:ext>
            </a:extLst>
          </p:cNvPr>
          <p:cNvSpPr txBox="1"/>
          <p:nvPr/>
        </p:nvSpPr>
        <p:spPr>
          <a:xfrm>
            <a:off x="5167835" y="811105"/>
            <a:ext cx="3599530" cy="1342159"/>
          </a:xfrm>
          <a:prstGeom prst="rect">
            <a:avLst/>
          </a:pr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 create a query that counts the users who make a purchase  for each campaign </a:t>
            </a:r>
          </a:p>
          <a:p>
            <a:r>
              <a:rPr lang="en-US" sz="900" noProof="1">
                <a:solidFill>
                  <a:srgbClr val="B3CCFF"/>
                </a:solidFill>
                <a:latin typeface="Monaco, Menlo,  Ubuntu Mono"/>
              </a:rPr>
              <a:t>SELECT</a:t>
            </a:r>
            <a:r>
              <a:rPr lang="en-US" sz="900" noProof="1">
                <a:solidFill>
                  <a:srgbClr val="FFFFFF"/>
                </a:solidFill>
                <a:latin typeface="Monaco, Menlo,  Ubuntu Mono"/>
              </a:rPr>
              <a:t> utm_campaign,</a:t>
            </a:r>
          </a:p>
          <a:p>
            <a:r>
              <a:rPr lang="en-US" sz="900" noProof="1">
                <a:solidFill>
                  <a:srgbClr val="FFFFFF"/>
                </a:solidFill>
                <a:latin typeface="Monaco, Menlo,  Ubuntu Mono"/>
              </a:rPr>
              <a:t>  utm_source, </a:t>
            </a:r>
          </a:p>
          <a:p>
            <a:r>
              <a:rPr lang="en-US" sz="900" noProof="1">
                <a:solidFill>
                  <a:srgbClr val="FFFFFF"/>
                </a:solidFill>
                <a:latin typeface="Monaco, Menlo,  Ubuntu Mono"/>
              </a:rPr>
              <a:t>  </a:t>
            </a:r>
            <a:r>
              <a:rPr lang="en-US" sz="900" noProof="1">
                <a:solidFill>
                  <a:srgbClr val="B3CCFF"/>
                </a:solidFill>
                <a:latin typeface="Monaco, Menlo,  Ubuntu Mono"/>
              </a:rPr>
              <a:t>COUNT</a:t>
            </a:r>
            <a:r>
              <a:rPr lang="en-US" sz="900" noProof="1">
                <a:solidFill>
                  <a:srgbClr val="E85D7F"/>
                </a:solidFill>
                <a:latin typeface="Monaco, Menlo,  Ubuntu Mono"/>
              </a:rPr>
              <a:t>(</a:t>
            </a:r>
            <a:r>
              <a:rPr lang="en-US" sz="900" noProof="1">
                <a:solidFill>
                  <a:srgbClr val="FFFFFF"/>
                </a:solidFill>
                <a:latin typeface="Monaco, Menlo,  Ubuntu Mono"/>
              </a:rPr>
              <a:t>*</a:t>
            </a:r>
            <a:r>
              <a:rPr lang="en-US" sz="900" noProof="1">
                <a:solidFill>
                  <a:srgbClr val="E85D7F"/>
                </a:solidFill>
                <a:latin typeface="Monaco, Menlo,  Ubuntu Mono"/>
              </a:rPr>
              <a:t>)</a:t>
            </a:r>
            <a:r>
              <a:rPr lang="en-US" sz="900" noProof="1">
                <a:solidFill>
                  <a:srgbClr val="FFFFFF"/>
                </a:solidFill>
                <a:latin typeface="Monaco, Menlo,  Ubuntu Mono"/>
              </a:rPr>
              <a:t> </a:t>
            </a:r>
            <a:r>
              <a:rPr lang="en-US" sz="900" noProof="1">
                <a:solidFill>
                  <a:srgbClr val="B3CCFF"/>
                </a:solidFill>
                <a:latin typeface="Monaco, Menlo,  Ubuntu Mono"/>
              </a:rPr>
              <a:t>as</a:t>
            </a:r>
            <a:r>
              <a:rPr lang="en-US" sz="900" noProof="1">
                <a:solidFill>
                  <a:srgbClr val="FFFFFF"/>
                </a:solidFill>
                <a:latin typeface="Monaco, Menlo,  Ubuntu Mono"/>
              </a:rPr>
              <a:t> user_who_purchase</a:t>
            </a:r>
          </a:p>
          <a:p>
            <a:r>
              <a:rPr lang="en-US" sz="900" noProof="1">
                <a:solidFill>
                  <a:srgbClr val="B3CCFF"/>
                </a:solidFill>
                <a:latin typeface="Monaco, Menlo,  Ubuntu Mono"/>
              </a:rPr>
              <a:t>FROM</a:t>
            </a:r>
            <a:r>
              <a:rPr lang="en-US" sz="900" noProof="1">
                <a:solidFill>
                  <a:srgbClr val="FFFFFF"/>
                </a:solidFill>
                <a:latin typeface="Monaco, Menlo,  Ubuntu Mono"/>
              </a:rPr>
              <a:t> page_visits</a:t>
            </a:r>
          </a:p>
          <a:p>
            <a:r>
              <a:rPr lang="en-US" sz="900" noProof="1">
                <a:solidFill>
                  <a:srgbClr val="B3CCFF"/>
                </a:solidFill>
                <a:latin typeface="Monaco, Menlo,  Ubuntu Mono"/>
              </a:rPr>
              <a:t>WHERE</a:t>
            </a:r>
            <a:r>
              <a:rPr lang="en-US" sz="900" noProof="1">
                <a:solidFill>
                  <a:srgbClr val="FFFFFF"/>
                </a:solidFill>
                <a:latin typeface="Monaco, Menlo,  Ubuntu Mono"/>
              </a:rPr>
              <a:t> page_name = </a:t>
            </a:r>
            <a:r>
              <a:rPr lang="en-US" sz="900" noProof="1">
                <a:solidFill>
                  <a:srgbClr val="FFE083"/>
                </a:solidFill>
                <a:latin typeface="Monaco, Menlo,  Ubuntu Mono"/>
              </a:rPr>
              <a:t>'4 - purchase'</a:t>
            </a:r>
            <a:endParaRPr lang="en-US" sz="900" noProof="1">
              <a:solidFill>
                <a:srgbClr val="FFFFFF"/>
              </a:solidFill>
              <a:latin typeface="Monaco, Menlo,  Ubuntu Mono"/>
            </a:endParaRPr>
          </a:p>
          <a:p>
            <a:r>
              <a:rPr lang="en-US" sz="900" noProof="1">
                <a:solidFill>
                  <a:srgbClr val="B3CCFF"/>
                </a:solidFill>
                <a:latin typeface="Monaco, Menlo,  Ubuntu Mono"/>
              </a:rPr>
              <a:t>GROUP</a:t>
            </a:r>
            <a:r>
              <a:rPr lang="en-US" sz="900" noProof="1">
                <a:solidFill>
                  <a:srgbClr val="FFFFFF"/>
                </a:solidFill>
                <a:latin typeface="Monaco, Menlo,  Ubuntu Mono"/>
              </a:rPr>
              <a:t> </a:t>
            </a:r>
            <a:r>
              <a:rPr lang="en-US" sz="900" noProof="1">
                <a:solidFill>
                  <a:srgbClr val="B3CCFF"/>
                </a:solidFill>
                <a:latin typeface="Monaco, Menlo,  Ubuntu Mono"/>
              </a:rPr>
              <a:t>BY</a:t>
            </a:r>
            <a:r>
              <a:rPr lang="en-US" sz="900" noProof="1">
                <a:solidFill>
                  <a:srgbClr val="FFFFFF"/>
                </a:solidFill>
                <a:latin typeface="Monaco, Menlo,  Ubuntu Mono"/>
              </a:rPr>
              <a:t> </a:t>
            </a:r>
            <a:r>
              <a:rPr lang="en-US" sz="900" noProof="1">
                <a:solidFill>
                  <a:srgbClr val="FF8973"/>
                </a:solidFill>
                <a:latin typeface="Monaco, Menlo,  Ubuntu Mono"/>
              </a:rPr>
              <a:t>1</a:t>
            </a:r>
            <a:endParaRPr lang="en-US" sz="900" noProof="1">
              <a:solidFill>
                <a:srgbClr val="FFFFFF"/>
              </a:solidFill>
              <a:latin typeface="Monaco, Menlo,  Ubuntu Mono"/>
            </a:endParaRPr>
          </a:p>
          <a:p>
            <a:r>
              <a:rPr lang="en-US" sz="900" noProof="1">
                <a:solidFill>
                  <a:srgbClr val="B3CCFF"/>
                </a:solidFill>
                <a:latin typeface="Monaco, Menlo,  Ubuntu Mono"/>
              </a:rPr>
              <a:t>Order</a:t>
            </a:r>
            <a:r>
              <a:rPr lang="en-US" sz="900" noProof="1">
                <a:solidFill>
                  <a:srgbClr val="FFFFFF"/>
                </a:solidFill>
                <a:latin typeface="Monaco, Menlo,  Ubuntu Mono"/>
              </a:rPr>
              <a:t> </a:t>
            </a:r>
            <a:r>
              <a:rPr lang="en-US" sz="900" noProof="1">
                <a:solidFill>
                  <a:srgbClr val="B3CCFF"/>
                </a:solidFill>
                <a:latin typeface="Monaco, Menlo,  Ubuntu Mono"/>
              </a:rPr>
              <a:t>By</a:t>
            </a:r>
            <a:r>
              <a:rPr lang="en-US" sz="900" noProof="1">
                <a:solidFill>
                  <a:srgbClr val="FFFFFF"/>
                </a:solidFill>
                <a:latin typeface="Monaco, Menlo,  Ubuntu Mono"/>
              </a:rPr>
              <a:t> </a:t>
            </a:r>
            <a:r>
              <a:rPr lang="en-US" sz="900" noProof="1">
                <a:solidFill>
                  <a:srgbClr val="FF8973"/>
                </a:solidFill>
                <a:latin typeface="Monaco, Menlo,  Ubuntu Mono"/>
              </a:rPr>
              <a:t>3</a:t>
            </a:r>
            <a:r>
              <a:rPr lang="en-US" sz="900" noProof="1">
                <a:solidFill>
                  <a:srgbClr val="FFFFFF"/>
                </a:solidFill>
                <a:latin typeface="Monaco, Menlo,  Ubuntu Mono"/>
              </a:rPr>
              <a:t> </a:t>
            </a:r>
            <a:r>
              <a:rPr lang="en-US" sz="900" noProof="1">
                <a:solidFill>
                  <a:srgbClr val="B3CCFF"/>
                </a:solidFill>
                <a:latin typeface="Monaco, Menlo,  Ubuntu Mono"/>
              </a:rPr>
              <a:t>DESC</a:t>
            </a:r>
            <a:r>
              <a:rPr lang="en-US" sz="900" dirty="0">
                <a:solidFill>
                  <a:srgbClr val="FFFFFF"/>
                </a:solidFill>
                <a:latin typeface="Monaco, Menlo,  Ubuntu Mono"/>
              </a:rPr>
              <a:t>;</a:t>
            </a:r>
          </a:p>
          <a:p>
            <a:pPr lvl="0">
              <a:buClr>
                <a:schemeClr val="dk1"/>
              </a:buClr>
              <a:buSzPts val="1100"/>
            </a:pPr>
            <a:endParaRPr lang="en-US" sz="900" dirty="0">
              <a:latin typeface="Courier New"/>
              <a:ea typeface="Courier New"/>
              <a:cs typeface="Courier New"/>
              <a:sym typeface="Courier New"/>
            </a:endParaRPr>
          </a:p>
        </p:txBody>
      </p:sp>
    </p:spTree>
    <p:extLst>
      <p:ext uri="{BB962C8B-B14F-4D97-AF65-F5344CB8AC3E}">
        <p14:creationId xmlns:p14="http://schemas.microsoft.com/office/powerpoint/2010/main" val="1692487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3. </a:t>
            </a:r>
            <a:r>
              <a:rPr lang="en-US" sz="4800" dirty="0">
                <a:solidFill>
                  <a:schemeClr val="lt1"/>
                </a:solidFill>
                <a:latin typeface="Roboto Black"/>
                <a:ea typeface="Roboto Black"/>
                <a:cs typeface="Roboto Black"/>
                <a:sym typeface="Roboto Black"/>
              </a:rPr>
              <a:t>Optimization</a:t>
            </a:r>
            <a:endParaRPr dirty="0"/>
          </a:p>
        </p:txBody>
      </p:sp>
    </p:spTree>
    <p:extLst>
      <p:ext uri="{BB962C8B-B14F-4D97-AF65-F5344CB8AC3E}">
        <p14:creationId xmlns:p14="http://schemas.microsoft.com/office/powerpoint/2010/main" val="36667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58317" y="-26494"/>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000" b="1" dirty="0">
                <a:solidFill>
                  <a:srgbClr val="295269"/>
                </a:solidFill>
                <a:latin typeface="Roboto"/>
                <a:ea typeface="Roboto"/>
                <a:cs typeface="Roboto"/>
                <a:sym typeface="Roboto"/>
              </a:rPr>
              <a:t>3.1</a:t>
            </a:r>
            <a:r>
              <a:rPr lang="en-US" sz="2000" b="1" dirty="0">
                <a:solidFill>
                  <a:srgbClr val="295269"/>
                </a:solidFill>
                <a:latin typeface="Roboto"/>
                <a:ea typeface="Roboto"/>
                <a:cs typeface="Roboto"/>
                <a:sym typeface="Roboto"/>
              </a:rPr>
              <a:t> Insights</a:t>
            </a:r>
            <a:endParaRPr sz="2000" b="1" dirty="0">
              <a:solidFill>
                <a:srgbClr val="295269"/>
              </a:solidFill>
              <a:latin typeface="Roboto"/>
              <a:ea typeface="Roboto"/>
              <a:cs typeface="Roboto"/>
              <a:sym typeface="Roboto"/>
            </a:endParaRPr>
          </a:p>
        </p:txBody>
      </p:sp>
      <p:sp>
        <p:nvSpPr>
          <p:cNvPr id="324" name="Shape 324"/>
          <p:cNvSpPr txBox="1"/>
          <p:nvPr/>
        </p:nvSpPr>
        <p:spPr>
          <a:xfrm>
            <a:off x="268421" y="811105"/>
            <a:ext cx="8775290" cy="423874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a:latin typeface="Roboto"/>
                <a:ea typeface="Roboto"/>
              </a:rPr>
              <a:t>CoolTShirts wants to  re-invest in 5 campaigns. </a:t>
            </a:r>
          </a:p>
          <a:p>
            <a:pPr lvl="0">
              <a:lnSpc>
                <a:spcPct val="115000"/>
              </a:lnSpc>
              <a:buClr>
                <a:schemeClr val="dk1"/>
              </a:buClr>
              <a:buSzPts val="1100"/>
            </a:pPr>
            <a:r>
              <a:rPr lang="en-US" sz="1200" dirty="0">
                <a:latin typeface="Roboto"/>
                <a:ea typeface="Roboto"/>
              </a:rPr>
              <a:t>Given your findings in the project, which should they pick and why?</a:t>
            </a:r>
          </a:p>
          <a:p>
            <a:pPr lvl="0">
              <a:lnSpc>
                <a:spcPct val="115000"/>
              </a:lnSpc>
              <a:buClr>
                <a:schemeClr val="dk1"/>
              </a:buClr>
              <a:buSzPts val="1100"/>
            </a:pPr>
            <a:r>
              <a:rPr lang="en-US" sz="1200" dirty="0">
                <a:latin typeface="Roboto"/>
                <a:ea typeface="Roboto"/>
              </a:rPr>
              <a:t>Firstly, let’s go through the queries results:</a:t>
            </a:r>
          </a:p>
          <a:p>
            <a:pPr lvl="0">
              <a:lnSpc>
                <a:spcPct val="115000"/>
              </a:lnSpc>
              <a:buClr>
                <a:schemeClr val="dk1"/>
              </a:buClr>
              <a:buSzPts val="1100"/>
            </a:pPr>
            <a:endParaRPr lang="en-US" sz="1200" dirty="0">
              <a:latin typeface="Roboto"/>
              <a:ea typeface="Roboto"/>
            </a:endParaRPr>
          </a:p>
          <a:p>
            <a:pPr lvl="0">
              <a:lnSpc>
                <a:spcPct val="115000"/>
              </a:lnSpc>
              <a:buClr>
                <a:schemeClr val="dk1"/>
              </a:buClr>
              <a:buSzPts val="1100"/>
            </a:pPr>
            <a:r>
              <a:rPr lang="en-US" sz="1200" dirty="0">
                <a:latin typeface="Roboto"/>
                <a:ea typeface="Roboto"/>
              </a:rPr>
              <a:t>Campaign who make the best five purchases.</a:t>
            </a:r>
          </a:p>
          <a:p>
            <a:pPr lvl="0">
              <a:lnSpc>
                <a:spcPct val="115000"/>
              </a:lnSpc>
              <a:buClr>
                <a:schemeClr val="dk1"/>
              </a:buClr>
              <a:buSzPts val="1100"/>
            </a:pPr>
            <a:endParaRPr lang="en-US" sz="1200" dirty="0">
              <a:latin typeface="Roboto"/>
              <a:ea typeface="Roboto"/>
            </a:endParaRPr>
          </a:p>
          <a:p>
            <a:pPr marL="171450" indent="-171450" fontAlgn="ctr">
              <a:lnSpc>
                <a:spcPct val="115000"/>
              </a:lnSpc>
              <a:buClr>
                <a:schemeClr val="dk1"/>
              </a:buClr>
              <a:buSzPts val="1100"/>
              <a:buFont typeface="Arial" panose="020B0604020202020204" pitchFamily="34" charset="0"/>
              <a:buChar char="•"/>
            </a:pPr>
            <a:r>
              <a:rPr lang="en-US" sz="1200" dirty="0">
                <a:latin typeface="Roboto"/>
                <a:ea typeface="Roboto"/>
              </a:rPr>
              <a:t>weekly-newsletter : </a:t>
            </a:r>
            <a:r>
              <a:rPr lang="en-US" sz="1200" b="1" dirty="0">
                <a:latin typeface="Roboto"/>
                <a:ea typeface="Roboto"/>
              </a:rPr>
              <a:t>email source </a:t>
            </a:r>
          </a:p>
          <a:p>
            <a:pPr marL="171450" indent="-171450" fontAlgn="ctr">
              <a:lnSpc>
                <a:spcPct val="115000"/>
              </a:lnSpc>
              <a:buClr>
                <a:schemeClr val="dk1"/>
              </a:buClr>
              <a:buSzPts val="1100"/>
              <a:buFont typeface="Arial" panose="020B0604020202020204" pitchFamily="34" charset="0"/>
              <a:buChar char="•"/>
            </a:pPr>
            <a:r>
              <a:rPr lang="en-US" sz="1200" dirty="0">
                <a:latin typeface="Roboto"/>
                <a:ea typeface="Roboto"/>
              </a:rPr>
              <a:t>retargetting-ad : </a:t>
            </a:r>
            <a:r>
              <a:rPr lang="en-US" sz="1200" b="1" dirty="0">
                <a:latin typeface="Roboto"/>
                <a:ea typeface="Roboto"/>
              </a:rPr>
              <a:t>facebook source </a:t>
            </a:r>
          </a:p>
          <a:p>
            <a:pPr marL="171450" indent="-171450" fontAlgn="ctr">
              <a:lnSpc>
                <a:spcPct val="115000"/>
              </a:lnSpc>
              <a:buClr>
                <a:schemeClr val="dk1"/>
              </a:buClr>
              <a:buSzPts val="1100"/>
              <a:buFont typeface="Arial" panose="020B0604020202020204" pitchFamily="34" charset="0"/>
              <a:buChar char="•"/>
            </a:pPr>
            <a:r>
              <a:rPr lang="en-US" sz="1200" dirty="0">
                <a:latin typeface="Roboto"/>
                <a:ea typeface="Roboto"/>
              </a:rPr>
              <a:t>retargetting-campaign : </a:t>
            </a:r>
            <a:r>
              <a:rPr lang="en-US" sz="1200" b="1" dirty="0">
                <a:latin typeface="Roboto"/>
                <a:ea typeface="Roboto"/>
              </a:rPr>
              <a:t>email source </a:t>
            </a:r>
          </a:p>
          <a:p>
            <a:pPr marL="171450" indent="-171450" fontAlgn="ctr">
              <a:lnSpc>
                <a:spcPct val="115000"/>
              </a:lnSpc>
              <a:buClr>
                <a:schemeClr val="dk1"/>
              </a:buClr>
              <a:buSzPts val="1100"/>
              <a:buFont typeface="Arial" panose="020B0604020202020204" pitchFamily="34" charset="0"/>
              <a:buChar char="•"/>
            </a:pPr>
            <a:r>
              <a:rPr lang="en-US" sz="1200" dirty="0">
                <a:latin typeface="Roboto"/>
                <a:ea typeface="Roboto"/>
              </a:rPr>
              <a:t>paid-search : </a:t>
            </a:r>
            <a:r>
              <a:rPr lang="en-US" sz="1200" b="1" dirty="0">
                <a:latin typeface="Roboto"/>
                <a:ea typeface="Roboto"/>
              </a:rPr>
              <a:t>google  source </a:t>
            </a:r>
          </a:p>
          <a:p>
            <a:pPr marL="171450" indent="-171450" fontAlgn="ctr">
              <a:lnSpc>
                <a:spcPct val="115000"/>
              </a:lnSpc>
              <a:buClr>
                <a:schemeClr val="dk1"/>
              </a:buClr>
              <a:buSzPts val="1100"/>
              <a:buFont typeface="Arial" panose="020B0604020202020204" pitchFamily="34" charset="0"/>
              <a:buChar char="•"/>
            </a:pPr>
            <a:r>
              <a:rPr lang="en-US" sz="1200" noProof="1">
                <a:latin typeface="Roboto"/>
                <a:ea typeface="Roboto"/>
              </a:rPr>
              <a:t>getting-to-know-cool-tshirts : </a:t>
            </a:r>
            <a:r>
              <a:rPr lang="en-US" sz="1200" b="1" noProof="1">
                <a:latin typeface="Roboto"/>
                <a:ea typeface="Roboto"/>
              </a:rPr>
              <a:t>nytimes source</a:t>
            </a:r>
          </a:p>
          <a:p>
            <a:pPr marL="171450" indent="-171450" fontAlgn="ctr">
              <a:lnSpc>
                <a:spcPct val="115000"/>
              </a:lnSpc>
              <a:buClr>
                <a:schemeClr val="dk1"/>
              </a:buClr>
              <a:buSzPts val="1100"/>
              <a:buFont typeface="Arial" panose="020B0604020202020204" pitchFamily="34" charset="0"/>
              <a:buChar char="•"/>
            </a:pPr>
            <a:endParaRPr lang="en-US" sz="1200" noProof="1">
              <a:latin typeface="Roboto"/>
              <a:ea typeface="Roboto"/>
            </a:endParaRPr>
          </a:p>
          <a:p>
            <a:pPr fontAlgn="ctr">
              <a:lnSpc>
                <a:spcPct val="115000"/>
              </a:lnSpc>
              <a:buClr>
                <a:schemeClr val="dk1"/>
              </a:buClr>
              <a:buSzPts val="1100"/>
            </a:pPr>
            <a:r>
              <a:rPr lang="en-US" sz="1200" noProof="1">
                <a:latin typeface="Roboto"/>
                <a:ea typeface="Roboto"/>
              </a:rPr>
              <a:t>Customer first touch to reach CoolTShirts page </a:t>
            </a:r>
          </a:p>
          <a:p>
            <a:pPr>
              <a:lnSpc>
                <a:spcPct val="115000"/>
              </a:lnSpc>
              <a:buClr>
                <a:schemeClr val="dk1"/>
              </a:buClr>
              <a:buSzPts val="1100"/>
            </a:pPr>
            <a:endParaRPr lang="en-US" sz="1200" noProof="1">
              <a:latin typeface="Roboto"/>
              <a:ea typeface="Roboto"/>
            </a:endParaRPr>
          </a:p>
          <a:p>
            <a:pPr marL="171450" indent="-171450" fontAlgn="ctr">
              <a:lnSpc>
                <a:spcPct val="115000"/>
              </a:lnSpc>
              <a:buClr>
                <a:schemeClr val="dk1"/>
              </a:buClr>
              <a:buSzPts val="1100"/>
              <a:buFont typeface="Arial" panose="020B0604020202020204" pitchFamily="34" charset="0"/>
              <a:buChar char="•"/>
            </a:pPr>
            <a:r>
              <a:rPr lang="en-US" sz="1200" noProof="1">
                <a:latin typeface="Roboto"/>
                <a:ea typeface="Roboto"/>
              </a:rPr>
              <a:t>interview-with-cool-tshirts-founder  : </a:t>
            </a:r>
            <a:r>
              <a:rPr lang="en-US" sz="1200" b="1" noProof="1">
                <a:latin typeface="Roboto"/>
                <a:ea typeface="Roboto"/>
              </a:rPr>
              <a:t>medium source </a:t>
            </a:r>
          </a:p>
          <a:p>
            <a:pPr marL="171450" indent="-171450" fontAlgn="ctr">
              <a:lnSpc>
                <a:spcPct val="115000"/>
              </a:lnSpc>
              <a:buClr>
                <a:schemeClr val="dk1"/>
              </a:buClr>
              <a:buSzPts val="1100"/>
              <a:buFont typeface="Arial" panose="020B0604020202020204" pitchFamily="34" charset="0"/>
              <a:buChar char="•"/>
            </a:pPr>
            <a:r>
              <a:rPr lang="en-US" sz="1200" noProof="1">
                <a:latin typeface="Roboto"/>
                <a:ea typeface="Roboto"/>
              </a:rPr>
              <a:t>getting-to-know-cool-tshirts   :  </a:t>
            </a:r>
            <a:r>
              <a:rPr lang="en-US" sz="1200" b="1" noProof="1">
                <a:latin typeface="Roboto"/>
                <a:ea typeface="Roboto"/>
              </a:rPr>
              <a:t>nytimes source </a:t>
            </a:r>
          </a:p>
          <a:p>
            <a:pPr marL="171450" indent="-171450" fontAlgn="ctr">
              <a:lnSpc>
                <a:spcPct val="115000"/>
              </a:lnSpc>
              <a:buClr>
                <a:schemeClr val="dk1"/>
              </a:buClr>
              <a:buSzPts val="1100"/>
              <a:buFont typeface="Arial" panose="020B0604020202020204" pitchFamily="34" charset="0"/>
              <a:buChar char="•"/>
            </a:pPr>
            <a:r>
              <a:rPr lang="en-US" sz="1200" noProof="1">
                <a:latin typeface="Roboto"/>
                <a:ea typeface="Roboto"/>
              </a:rPr>
              <a:t>ten-crazy-cool-tshirts-facts :  </a:t>
            </a:r>
            <a:r>
              <a:rPr lang="en-US" sz="1200" b="1" noProof="1">
                <a:latin typeface="Roboto"/>
                <a:ea typeface="Roboto"/>
              </a:rPr>
              <a:t>buzzfeed source</a:t>
            </a:r>
          </a:p>
          <a:p>
            <a:pPr marL="171450" indent="-171450" fontAlgn="ctr">
              <a:lnSpc>
                <a:spcPct val="115000"/>
              </a:lnSpc>
              <a:buClr>
                <a:schemeClr val="dk1"/>
              </a:buClr>
              <a:buSzPts val="1100"/>
              <a:buFont typeface="Arial" panose="020B0604020202020204" pitchFamily="34" charset="0"/>
              <a:buChar char="•"/>
            </a:pPr>
            <a:r>
              <a:rPr lang="en-US" sz="1200" noProof="1">
                <a:latin typeface="Roboto"/>
                <a:ea typeface="Roboto"/>
              </a:rPr>
              <a:t>cool-tshirts-search : </a:t>
            </a:r>
            <a:r>
              <a:rPr lang="en-US" sz="1200" b="1" noProof="1">
                <a:latin typeface="Roboto"/>
                <a:ea typeface="Roboto"/>
              </a:rPr>
              <a:t>google source</a:t>
            </a:r>
          </a:p>
          <a:p>
            <a:pPr lvl="0">
              <a:lnSpc>
                <a:spcPct val="115000"/>
              </a:lnSpc>
              <a:buClr>
                <a:schemeClr val="dk1"/>
              </a:buClr>
              <a:buSzPts val="1100"/>
            </a:pPr>
            <a:endParaRPr sz="1200" dirty="0">
              <a:latin typeface="Roboto"/>
              <a:ea typeface="Roboto"/>
              <a:sym typeface="Roboto"/>
            </a:endParaRPr>
          </a:p>
        </p:txBody>
      </p:sp>
    </p:spTree>
    <p:extLst>
      <p:ext uri="{BB962C8B-B14F-4D97-AF65-F5344CB8AC3E}">
        <p14:creationId xmlns:p14="http://schemas.microsoft.com/office/powerpoint/2010/main" val="3562705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58317" y="-26494"/>
            <a:ext cx="8520600" cy="634128"/>
          </a:xfrm>
          <a:prstGeom prst="rect">
            <a:avLst/>
          </a:prstGeom>
          <a:noFill/>
          <a:ln>
            <a:noFill/>
          </a:ln>
        </p:spPr>
        <p:txBody>
          <a:bodyPr spcFirstLastPara="1" wrap="square" lIns="91425" tIns="91425" rIns="91425" bIns="91425" anchor="b" anchorCtr="0">
            <a:noAutofit/>
          </a:bodyPr>
          <a:lstStyle/>
          <a:p>
            <a:r>
              <a:rPr lang="en" sz="2000" b="1" dirty="0">
                <a:solidFill>
                  <a:srgbClr val="295269"/>
                </a:solidFill>
                <a:latin typeface="Roboto"/>
                <a:ea typeface="Roboto"/>
                <a:cs typeface="Roboto"/>
                <a:sym typeface="Roboto"/>
              </a:rPr>
              <a:t>3.2</a:t>
            </a:r>
            <a:r>
              <a:rPr lang="en-US" sz="2000" b="1" dirty="0">
                <a:solidFill>
                  <a:srgbClr val="295269"/>
                </a:solidFill>
                <a:latin typeface="Roboto"/>
                <a:ea typeface="Roboto"/>
                <a:cs typeface="Roboto"/>
                <a:sym typeface="Roboto"/>
              </a:rPr>
              <a:t> Insights</a:t>
            </a:r>
          </a:p>
        </p:txBody>
      </p:sp>
      <p:sp>
        <p:nvSpPr>
          <p:cNvPr id="324" name="Shape 324"/>
          <p:cNvSpPr txBox="1"/>
          <p:nvPr/>
        </p:nvSpPr>
        <p:spPr>
          <a:xfrm>
            <a:off x="268421" y="607634"/>
            <a:ext cx="6026191" cy="149546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a:latin typeface="Roboto"/>
                <a:ea typeface="Roboto"/>
                <a:sym typeface="Roboto"/>
              </a:rPr>
              <a:t>How many users are for each page?</a:t>
            </a:r>
          </a:p>
          <a:p>
            <a:pPr lvl="0">
              <a:lnSpc>
                <a:spcPct val="115000"/>
              </a:lnSpc>
              <a:buClr>
                <a:schemeClr val="dk1"/>
              </a:buClr>
              <a:buSzPts val="1100"/>
            </a:pPr>
            <a:r>
              <a:rPr lang="en-US" sz="1200" dirty="0">
                <a:latin typeface="Roboto"/>
                <a:ea typeface="Roboto"/>
                <a:sym typeface="Roboto"/>
              </a:rPr>
              <a:t>Create this query to count the number of users for each source and ad campaign.</a:t>
            </a:r>
            <a:endParaRPr sz="1200" dirty="0">
              <a:latin typeface="Roboto"/>
              <a:ea typeface="Roboto"/>
              <a:sym typeface="Roboto"/>
            </a:endParaRPr>
          </a:p>
        </p:txBody>
      </p:sp>
      <p:sp>
        <p:nvSpPr>
          <p:cNvPr id="4" name="Shape 323">
            <a:extLst>
              <a:ext uri="{FF2B5EF4-FFF2-40B4-BE49-F238E27FC236}">
                <a16:creationId xmlns:a16="http://schemas.microsoft.com/office/drawing/2014/main" id="{61BC377F-6562-4576-BF1D-2632C1C39F05}"/>
              </a:ext>
            </a:extLst>
          </p:cNvPr>
          <p:cNvSpPr txBox="1"/>
          <p:nvPr/>
        </p:nvSpPr>
        <p:spPr>
          <a:xfrm>
            <a:off x="6294612" y="607634"/>
            <a:ext cx="2849388" cy="4442216"/>
          </a:xfrm>
          <a:prstGeom prst="rect">
            <a:avLst/>
          </a:pr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p>
            <a:r>
              <a:rPr lang="en-US" sz="900" noProof="1">
                <a:solidFill>
                  <a:srgbClr val="B3CCFF"/>
                </a:solidFill>
                <a:latin typeface="Monaco, Menlo,  Ubuntu Mono"/>
              </a:rPr>
              <a:t>WITH</a:t>
            </a:r>
            <a:r>
              <a:rPr lang="en-US" sz="900" noProof="1">
                <a:solidFill>
                  <a:srgbClr val="FFFFFF"/>
                </a:solidFill>
                <a:latin typeface="Monaco, Menlo,  Ubuntu Mono"/>
              </a:rPr>
              <a:t> page_name </a:t>
            </a:r>
            <a:r>
              <a:rPr lang="en-US" sz="900" noProof="1">
                <a:solidFill>
                  <a:srgbClr val="B3CCFF"/>
                </a:solidFill>
                <a:latin typeface="Monaco, Menlo,  Ubuntu Mono"/>
              </a:rPr>
              <a:t>as</a:t>
            </a:r>
            <a:r>
              <a:rPr lang="en-US" sz="900" noProof="1">
                <a:solidFill>
                  <a:srgbClr val="FFFFFF"/>
                </a:solidFill>
                <a:latin typeface="Monaco, Menlo,  Ubuntu Mono"/>
              </a:rPr>
              <a:t> </a:t>
            </a:r>
          </a:p>
          <a:p>
            <a:r>
              <a:rPr lang="en-US" sz="900" noProof="1">
                <a:solidFill>
                  <a:srgbClr val="E85D7F"/>
                </a:solidFill>
                <a:latin typeface="Monaco, Menlo,  Ubuntu Mono"/>
              </a:rPr>
              <a:t>(</a:t>
            </a:r>
            <a:r>
              <a:rPr lang="en-US" sz="900" noProof="1">
                <a:solidFill>
                  <a:srgbClr val="B3CCFF"/>
                </a:solidFill>
                <a:latin typeface="Monaco, Menlo,  Ubuntu Mono"/>
              </a:rPr>
              <a:t>SELECT</a:t>
            </a:r>
            <a:r>
              <a:rPr lang="en-US" sz="900" noProof="1">
                <a:solidFill>
                  <a:srgbClr val="FFFFFF"/>
                </a:solidFill>
                <a:latin typeface="Monaco, Menlo,  Ubuntu Mono"/>
              </a:rPr>
              <a:t> </a:t>
            </a:r>
          </a:p>
          <a:p>
            <a:r>
              <a:rPr lang="en-US" sz="900" noProof="1">
                <a:solidFill>
                  <a:srgbClr val="FFFFFF"/>
                </a:solidFill>
                <a:latin typeface="Monaco, Menlo,  Ubuntu Mono"/>
              </a:rPr>
              <a:t>  utm_campaign,</a:t>
            </a:r>
          </a:p>
          <a:p>
            <a:r>
              <a:rPr lang="en-US" sz="900" noProof="1">
                <a:solidFill>
                  <a:srgbClr val="FFFFFF"/>
                </a:solidFill>
                <a:latin typeface="Monaco, Menlo,  Ubuntu Mono"/>
              </a:rPr>
              <a:t>  utm_source,</a:t>
            </a:r>
          </a:p>
          <a:p>
            <a:r>
              <a:rPr lang="en-US" sz="900" noProof="1">
                <a:solidFill>
                  <a:srgbClr val="FFFFFF"/>
                </a:solidFill>
                <a:latin typeface="Monaco, Menlo,  Ubuntu Mono"/>
              </a:rPr>
              <a:t>    </a:t>
            </a:r>
            <a:r>
              <a:rPr lang="en-US" sz="900" noProof="1">
                <a:solidFill>
                  <a:srgbClr val="B3CCFF"/>
                </a:solidFill>
                <a:latin typeface="Monaco, Menlo,  Ubuntu Mono"/>
              </a:rPr>
              <a:t>CASE</a:t>
            </a:r>
            <a:endParaRPr lang="en-US" sz="900" noProof="1">
              <a:solidFill>
                <a:srgbClr val="FFFFFF"/>
              </a:solidFill>
              <a:latin typeface="Monaco, Menlo,  Ubuntu Mono"/>
            </a:endParaRPr>
          </a:p>
          <a:p>
            <a:r>
              <a:rPr lang="en-US" sz="900" noProof="1">
                <a:solidFill>
                  <a:srgbClr val="FFFFFF"/>
                </a:solidFill>
                <a:latin typeface="Monaco, Menlo,  Ubuntu Mono"/>
              </a:rPr>
              <a:t>      </a:t>
            </a:r>
            <a:r>
              <a:rPr lang="en-US" sz="900" noProof="1">
                <a:solidFill>
                  <a:srgbClr val="B3CCFF"/>
                </a:solidFill>
                <a:latin typeface="Monaco, Menlo,  Ubuntu Mono"/>
              </a:rPr>
              <a:t>WHEN</a:t>
            </a:r>
            <a:r>
              <a:rPr lang="en-US" sz="900" noProof="1">
                <a:solidFill>
                  <a:srgbClr val="FFFFFF"/>
                </a:solidFill>
                <a:latin typeface="Monaco, Menlo,  Ubuntu Mono"/>
              </a:rPr>
              <a:t> page_name == </a:t>
            </a:r>
            <a:r>
              <a:rPr lang="en-US" sz="900" noProof="1">
                <a:solidFill>
                  <a:srgbClr val="FFE083"/>
                </a:solidFill>
                <a:latin typeface="Monaco, Menlo,  Ubuntu Mono"/>
              </a:rPr>
              <a:t>"1 - landing_page"</a:t>
            </a:r>
            <a:r>
              <a:rPr lang="en-US" sz="900" noProof="1">
                <a:solidFill>
                  <a:srgbClr val="FFFFFF"/>
                </a:solidFill>
                <a:latin typeface="Monaco, Menlo,  Ubuntu Mono"/>
              </a:rPr>
              <a:t> </a:t>
            </a:r>
            <a:r>
              <a:rPr lang="en-US" sz="900" noProof="1">
                <a:solidFill>
                  <a:srgbClr val="B3CCFF"/>
                </a:solidFill>
                <a:latin typeface="Monaco, Menlo,  Ubuntu Mono"/>
              </a:rPr>
              <a:t>THEN</a:t>
            </a:r>
            <a:r>
              <a:rPr lang="en-US" sz="900" noProof="1">
                <a:solidFill>
                  <a:srgbClr val="FFFFFF"/>
                </a:solidFill>
                <a:latin typeface="Monaco, Menlo,  Ubuntu Mono"/>
              </a:rPr>
              <a:t> </a:t>
            </a:r>
            <a:r>
              <a:rPr lang="en-US" sz="900" noProof="1">
                <a:solidFill>
                  <a:srgbClr val="FF8973"/>
                </a:solidFill>
                <a:latin typeface="Monaco, Menlo,  Ubuntu Mono"/>
              </a:rPr>
              <a:t>1</a:t>
            </a:r>
            <a:endParaRPr lang="en-US" sz="900" noProof="1">
              <a:solidFill>
                <a:srgbClr val="FFFFFF"/>
              </a:solidFill>
              <a:latin typeface="Monaco, Menlo,  Ubuntu Mono"/>
            </a:endParaRPr>
          </a:p>
          <a:p>
            <a:r>
              <a:rPr lang="en-US" sz="900" noProof="1">
                <a:solidFill>
                  <a:srgbClr val="FFFFFF"/>
                </a:solidFill>
                <a:latin typeface="Monaco, Menlo,  Ubuntu Mono"/>
              </a:rPr>
              <a:t>      </a:t>
            </a:r>
            <a:r>
              <a:rPr lang="en-US" sz="900" noProof="1">
                <a:solidFill>
                  <a:srgbClr val="B3CCFF"/>
                </a:solidFill>
                <a:latin typeface="Monaco, Menlo,  Ubuntu Mono"/>
              </a:rPr>
              <a:t>ELSE</a:t>
            </a:r>
            <a:r>
              <a:rPr lang="en-US" sz="900" noProof="1">
                <a:solidFill>
                  <a:srgbClr val="FFFFFF"/>
                </a:solidFill>
                <a:latin typeface="Monaco, Menlo,  Ubuntu Mono"/>
              </a:rPr>
              <a:t> </a:t>
            </a:r>
            <a:r>
              <a:rPr lang="en-US" sz="900" noProof="1">
                <a:solidFill>
                  <a:srgbClr val="FF8973"/>
                </a:solidFill>
                <a:latin typeface="Monaco, Menlo,  Ubuntu Mono"/>
              </a:rPr>
              <a:t>0</a:t>
            </a:r>
            <a:endParaRPr lang="en-US" sz="900" noProof="1">
              <a:solidFill>
                <a:srgbClr val="FFFFFF"/>
              </a:solidFill>
              <a:latin typeface="Monaco, Menlo,  Ubuntu Mono"/>
            </a:endParaRPr>
          </a:p>
          <a:p>
            <a:r>
              <a:rPr lang="en-US" sz="900" noProof="1">
                <a:solidFill>
                  <a:srgbClr val="FFFFFF"/>
                </a:solidFill>
                <a:latin typeface="Monaco, Menlo,  Ubuntu Mono"/>
              </a:rPr>
              <a:t>    </a:t>
            </a:r>
            <a:r>
              <a:rPr lang="en-US" sz="900" noProof="1">
                <a:solidFill>
                  <a:srgbClr val="B3CCFF"/>
                </a:solidFill>
                <a:latin typeface="Monaco, Menlo,  Ubuntu Mono"/>
              </a:rPr>
              <a:t>END</a:t>
            </a:r>
            <a:r>
              <a:rPr lang="en-US" sz="900" noProof="1">
                <a:solidFill>
                  <a:srgbClr val="FFFFFF"/>
                </a:solidFill>
                <a:latin typeface="Monaco, Menlo,  Ubuntu Mono"/>
              </a:rPr>
              <a:t> </a:t>
            </a:r>
            <a:r>
              <a:rPr lang="en-US" sz="900" noProof="1">
                <a:solidFill>
                  <a:srgbClr val="B3CCFF"/>
                </a:solidFill>
                <a:latin typeface="Monaco, Menlo,  Ubuntu Mono"/>
              </a:rPr>
              <a:t>as</a:t>
            </a:r>
            <a:r>
              <a:rPr lang="en-US" sz="900" noProof="1">
                <a:solidFill>
                  <a:srgbClr val="FFFFFF"/>
                </a:solidFill>
                <a:latin typeface="Monaco, Menlo,  Ubuntu Mono"/>
              </a:rPr>
              <a:t> </a:t>
            </a:r>
            <a:r>
              <a:rPr lang="en-US" sz="900" noProof="1">
                <a:solidFill>
                  <a:srgbClr val="FFE083"/>
                </a:solidFill>
                <a:latin typeface="Monaco, Menlo,  Ubuntu Mono"/>
              </a:rPr>
              <a:t>'user_who_landing_page'</a:t>
            </a:r>
            <a:r>
              <a:rPr lang="en-US" sz="900" noProof="1">
                <a:solidFill>
                  <a:srgbClr val="FFFFFF"/>
                </a:solidFill>
                <a:latin typeface="Monaco, Menlo,  Ubuntu Mono"/>
              </a:rPr>
              <a:t>,</a:t>
            </a:r>
          </a:p>
          <a:p>
            <a:r>
              <a:rPr lang="en-US" sz="900" noProof="1">
                <a:solidFill>
                  <a:srgbClr val="FFFFFF"/>
                </a:solidFill>
                <a:latin typeface="Monaco, Menlo,  Ubuntu Mono"/>
              </a:rPr>
              <a:t>    </a:t>
            </a:r>
            <a:r>
              <a:rPr lang="en-US" sz="900" noProof="1">
                <a:solidFill>
                  <a:srgbClr val="B3CCFF"/>
                </a:solidFill>
                <a:latin typeface="Monaco, Menlo,  Ubuntu Mono"/>
              </a:rPr>
              <a:t>CASE</a:t>
            </a:r>
            <a:endParaRPr lang="en-US" sz="900" noProof="1">
              <a:solidFill>
                <a:srgbClr val="FFFFFF"/>
              </a:solidFill>
              <a:latin typeface="Monaco, Menlo,  Ubuntu Mono"/>
            </a:endParaRPr>
          </a:p>
          <a:p>
            <a:r>
              <a:rPr lang="en-US" sz="900" noProof="1">
                <a:solidFill>
                  <a:srgbClr val="FFFFFF"/>
                </a:solidFill>
                <a:latin typeface="Monaco, Menlo,  Ubuntu Mono"/>
              </a:rPr>
              <a:t>      </a:t>
            </a:r>
            <a:r>
              <a:rPr lang="en-US" sz="900" noProof="1">
                <a:solidFill>
                  <a:srgbClr val="B3CCFF"/>
                </a:solidFill>
                <a:latin typeface="Monaco, Menlo,  Ubuntu Mono"/>
              </a:rPr>
              <a:t>WHEN</a:t>
            </a:r>
            <a:r>
              <a:rPr lang="en-US" sz="900" noProof="1">
                <a:solidFill>
                  <a:srgbClr val="FFFFFF"/>
                </a:solidFill>
                <a:latin typeface="Monaco, Menlo,  Ubuntu Mono"/>
              </a:rPr>
              <a:t> page_name == </a:t>
            </a:r>
            <a:r>
              <a:rPr lang="en-US" sz="900" noProof="1">
                <a:solidFill>
                  <a:srgbClr val="FFE083"/>
                </a:solidFill>
                <a:latin typeface="Monaco, Menlo,  Ubuntu Mono"/>
              </a:rPr>
              <a:t>"2 - shopping_cart"</a:t>
            </a:r>
            <a:r>
              <a:rPr lang="en-US" sz="900" noProof="1">
                <a:solidFill>
                  <a:srgbClr val="FFFFFF"/>
                </a:solidFill>
                <a:latin typeface="Monaco, Menlo,  Ubuntu Mono"/>
              </a:rPr>
              <a:t> </a:t>
            </a:r>
            <a:r>
              <a:rPr lang="en-US" sz="900" noProof="1">
                <a:solidFill>
                  <a:srgbClr val="B3CCFF"/>
                </a:solidFill>
                <a:latin typeface="Monaco, Menlo,  Ubuntu Mono"/>
              </a:rPr>
              <a:t>THEN</a:t>
            </a:r>
            <a:r>
              <a:rPr lang="en-US" sz="900" noProof="1">
                <a:solidFill>
                  <a:srgbClr val="FFFFFF"/>
                </a:solidFill>
                <a:latin typeface="Monaco, Menlo,  Ubuntu Mono"/>
              </a:rPr>
              <a:t> </a:t>
            </a:r>
            <a:r>
              <a:rPr lang="en-US" sz="900" noProof="1">
                <a:solidFill>
                  <a:srgbClr val="FF8973"/>
                </a:solidFill>
                <a:latin typeface="Monaco, Menlo,  Ubuntu Mono"/>
              </a:rPr>
              <a:t>1</a:t>
            </a:r>
            <a:endParaRPr lang="en-US" sz="900" noProof="1">
              <a:solidFill>
                <a:srgbClr val="FFFFFF"/>
              </a:solidFill>
              <a:latin typeface="Monaco, Menlo,  Ubuntu Mono"/>
            </a:endParaRPr>
          </a:p>
          <a:p>
            <a:r>
              <a:rPr lang="en-US" sz="900" noProof="1">
                <a:solidFill>
                  <a:srgbClr val="FFFFFF"/>
                </a:solidFill>
                <a:latin typeface="Monaco, Menlo,  Ubuntu Mono"/>
              </a:rPr>
              <a:t>      </a:t>
            </a:r>
            <a:r>
              <a:rPr lang="en-US" sz="900" noProof="1">
                <a:solidFill>
                  <a:srgbClr val="B3CCFF"/>
                </a:solidFill>
                <a:latin typeface="Monaco, Menlo,  Ubuntu Mono"/>
              </a:rPr>
              <a:t>ELSE</a:t>
            </a:r>
            <a:r>
              <a:rPr lang="en-US" sz="900" noProof="1">
                <a:solidFill>
                  <a:srgbClr val="FFFFFF"/>
                </a:solidFill>
                <a:latin typeface="Monaco, Menlo,  Ubuntu Mono"/>
              </a:rPr>
              <a:t> </a:t>
            </a:r>
            <a:r>
              <a:rPr lang="en-US" sz="900" noProof="1">
                <a:solidFill>
                  <a:srgbClr val="FF8973"/>
                </a:solidFill>
                <a:latin typeface="Monaco, Menlo,  Ubuntu Mono"/>
              </a:rPr>
              <a:t>0</a:t>
            </a:r>
            <a:endParaRPr lang="en-US" sz="900" noProof="1">
              <a:solidFill>
                <a:srgbClr val="FFFFFF"/>
              </a:solidFill>
              <a:latin typeface="Monaco, Menlo,  Ubuntu Mono"/>
            </a:endParaRPr>
          </a:p>
          <a:p>
            <a:r>
              <a:rPr lang="en-US" sz="900" noProof="1">
                <a:solidFill>
                  <a:srgbClr val="FFFFFF"/>
                </a:solidFill>
                <a:latin typeface="Monaco, Menlo,  Ubuntu Mono"/>
              </a:rPr>
              <a:t>    </a:t>
            </a:r>
            <a:r>
              <a:rPr lang="en-US" sz="900" noProof="1">
                <a:solidFill>
                  <a:srgbClr val="B3CCFF"/>
                </a:solidFill>
                <a:latin typeface="Monaco, Menlo,  Ubuntu Mono"/>
              </a:rPr>
              <a:t>END</a:t>
            </a:r>
            <a:r>
              <a:rPr lang="en-US" sz="900" noProof="1">
                <a:solidFill>
                  <a:srgbClr val="FFFFFF"/>
                </a:solidFill>
                <a:latin typeface="Monaco, Menlo,  Ubuntu Mono"/>
              </a:rPr>
              <a:t> </a:t>
            </a:r>
            <a:r>
              <a:rPr lang="en-US" sz="900" noProof="1">
                <a:solidFill>
                  <a:srgbClr val="B3CCFF"/>
                </a:solidFill>
                <a:latin typeface="Monaco, Menlo,  Ubuntu Mono"/>
              </a:rPr>
              <a:t>as</a:t>
            </a:r>
            <a:r>
              <a:rPr lang="en-US" sz="900" noProof="1">
                <a:solidFill>
                  <a:srgbClr val="FFFFFF"/>
                </a:solidFill>
                <a:latin typeface="Monaco, Menlo,  Ubuntu Mono"/>
              </a:rPr>
              <a:t> </a:t>
            </a:r>
            <a:r>
              <a:rPr lang="en-US" sz="900" noProof="1">
                <a:solidFill>
                  <a:srgbClr val="FFE083"/>
                </a:solidFill>
                <a:latin typeface="Monaco, Menlo,  Ubuntu Mono"/>
              </a:rPr>
              <a:t>'user_who_shopping_cart'</a:t>
            </a:r>
            <a:r>
              <a:rPr lang="en-US" sz="900" noProof="1">
                <a:solidFill>
                  <a:srgbClr val="FFFFFF"/>
                </a:solidFill>
                <a:latin typeface="Monaco, Menlo,  Ubuntu Mono"/>
              </a:rPr>
              <a:t>,</a:t>
            </a:r>
          </a:p>
          <a:p>
            <a:r>
              <a:rPr lang="en-US" sz="900" noProof="1">
                <a:solidFill>
                  <a:srgbClr val="FFFFFF"/>
                </a:solidFill>
                <a:latin typeface="Monaco, Menlo,  Ubuntu Mono"/>
              </a:rPr>
              <a:t>    </a:t>
            </a:r>
            <a:r>
              <a:rPr lang="en-US" sz="900" noProof="1">
                <a:solidFill>
                  <a:srgbClr val="B3CCFF"/>
                </a:solidFill>
                <a:latin typeface="Monaco, Menlo,  Ubuntu Mono"/>
              </a:rPr>
              <a:t>CASE</a:t>
            </a:r>
            <a:endParaRPr lang="en-US" sz="900" noProof="1">
              <a:solidFill>
                <a:srgbClr val="FFFFFF"/>
              </a:solidFill>
              <a:latin typeface="Monaco, Menlo,  Ubuntu Mono"/>
            </a:endParaRPr>
          </a:p>
          <a:p>
            <a:r>
              <a:rPr lang="en-US" sz="900" noProof="1">
                <a:solidFill>
                  <a:srgbClr val="FFFFFF"/>
                </a:solidFill>
                <a:latin typeface="Monaco, Menlo,  Ubuntu Mono"/>
              </a:rPr>
              <a:t>      </a:t>
            </a:r>
            <a:r>
              <a:rPr lang="en-US" sz="900" noProof="1">
                <a:solidFill>
                  <a:srgbClr val="B3CCFF"/>
                </a:solidFill>
                <a:latin typeface="Monaco, Menlo,  Ubuntu Mono"/>
              </a:rPr>
              <a:t>WHEN</a:t>
            </a:r>
            <a:r>
              <a:rPr lang="en-US" sz="900" noProof="1">
                <a:solidFill>
                  <a:srgbClr val="FFFFFF"/>
                </a:solidFill>
                <a:latin typeface="Monaco, Menlo,  Ubuntu Mono"/>
              </a:rPr>
              <a:t> page_name == </a:t>
            </a:r>
            <a:r>
              <a:rPr lang="en-US" sz="900" noProof="1">
                <a:solidFill>
                  <a:srgbClr val="FFE083"/>
                </a:solidFill>
                <a:latin typeface="Monaco, Menlo,  Ubuntu Mono"/>
              </a:rPr>
              <a:t>"3 - checkout"</a:t>
            </a:r>
            <a:r>
              <a:rPr lang="en-US" sz="900" noProof="1">
                <a:solidFill>
                  <a:srgbClr val="FFFFFF"/>
                </a:solidFill>
                <a:latin typeface="Monaco, Menlo,  Ubuntu Mono"/>
              </a:rPr>
              <a:t> </a:t>
            </a:r>
            <a:r>
              <a:rPr lang="en-US" sz="900" noProof="1">
                <a:solidFill>
                  <a:srgbClr val="B3CCFF"/>
                </a:solidFill>
                <a:latin typeface="Monaco, Menlo,  Ubuntu Mono"/>
              </a:rPr>
              <a:t>THEN</a:t>
            </a:r>
            <a:r>
              <a:rPr lang="en-US" sz="900" noProof="1">
                <a:solidFill>
                  <a:srgbClr val="FFFFFF"/>
                </a:solidFill>
                <a:latin typeface="Monaco, Menlo,  Ubuntu Mono"/>
              </a:rPr>
              <a:t> </a:t>
            </a:r>
            <a:r>
              <a:rPr lang="en-US" sz="900" noProof="1">
                <a:solidFill>
                  <a:srgbClr val="FF8973"/>
                </a:solidFill>
                <a:latin typeface="Monaco, Menlo,  Ubuntu Mono"/>
              </a:rPr>
              <a:t>1</a:t>
            </a:r>
            <a:endParaRPr lang="en-US" sz="900" noProof="1">
              <a:solidFill>
                <a:srgbClr val="FFFFFF"/>
              </a:solidFill>
              <a:latin typeface="Monaco, Menlo,  Ubuntu Mono"/>
            </a:endParaRPr>
          </a:p>
          <a:p>
            <a:r>
              <a:rPr lang="en-US" sz="900" noProof="1">
                <a:solidFill>
                  <a:srgbClr val="FFFFFF"/>
                </a:solidFill>
                <a:latin typeface="Monaco, Menlo,  Ubuntu Mono"/>
              </a:rPr>
              <a:t>      </a:t>
            </a:r>
            <a:r>
              <a:rPr lang="en-US" sz="900" noProof="1">
                <a:solidFill>
                  <a:srgbClr val="B3CCFF"/>
                </a:solidFill>
                <a:latin typeface="Monaco, Menlo,  Ubuntu Mono"/>
              </a:rPr>
              <a:t>ELSE</a:t>
            </a:r>
            <a:r>
              <a:rPr lang="en-US" sz="900" noProof="1">
                <a:solidFill>
                  <a:srgbClr val="FFFFFF"/>
                </a:solidFill>
                <a:latin typeface="Monaco, Menlo,  Ubuntu Mono"/>
              </a:rPr>
              <a:t> </a:t>
            </a:r>
            <a:r>
              <a:rPr lang="en-US" sz="900" noProof="1">
                <a:solidFill>
                  <a:srgbClr val="FF8973"/>
                </a:solidFill>
                <a:latin typeface="Monaco, Menlo,  Ubuntu Mono"/>
              </a:rPr>
              <a:t>0</a:t>
            </a:r>
            <a:endParaRPr lang="en-US" sz="900" noProof="1">
              <a:solidFill>
                <a:srgbClr val="FFFFFF"/>
              </a:solidFill>
              <a:latin typeface="Monaco, Menlo,  Ubuntu Mono"/>
            </a:endParaRPr>
          </a:p>
          <a:p>
            <a:r>
              <a:rPr lang="en-US" sz="900" noProof="1">
                <a:solidFill>
                  <a:srgbClr val="FFFFFF"/>
                </a:solidFill>
                <a:latin typeface="Monaco, Menlo,  Ubuntu Mono"/>
              </a:rPr>
              <a:t>    </a:t>
            </a:r>
            <a:r>
              <a:rPr lang="en-US" sz="900" noProof="1">
                <a:solidFill>
                  <a:srgbClr val="B3CCFF"/>
                </a:solidFill>
                <a:latin typeface="Monaco, Menlo,  Ubuntu Mono"/>
              </a:rPr>
              <a:t>END</a:t>
            </a:r>
            <a:r>
              <a:rPr lang="en-US" sz="900" noProof="1">
                <a:solidFill>
                  <a:srgbClr val="FFFFFF"/>
                </a:solidFill>
                <a:latin typeface="Monaco, Menlo,  Ubuntu Mono"/>
              </a:rPr>
              <a:t> </a:t>
            </a:r>
            <a:r>
              <a:rPr lang="en-US" sz="900" noProof="1">
                <a:solidFill>
                  <a:srgbClr val="B3CCFF"/>
                </a:solidFill>
                <a:latin typeface="Monaco, Menlo,  Ubuntu Mono"/>
              </a:rPr>
              <a:t>as</a:t>
            </a:r>
            <a:r>
              <a:rPr lang="en-US" sz="900" noProof="1">
                <a:solidFill>
                  <a:srgbClr val="FFFFFF"/>
                </a:solidFill>
                <a:latin typeface="Monaco, Menlo,  Ubuntu Mono"/>
              </a:rPr>
              <a:t> </a:t>
            </a:r>
            <a:r>
              <a:rPr lang="en-US" sz="900" noProof="1">
                <a:solidFill>
                  <a:srgbClr val="FFE083"/>
                </a:solidFill>
                <a:latin typeface="Monaco, Menlo,  Ubuntu Mono"/>
              </a:rPr>
              <a:t>'user_who_checkout'</a:t>
            </a:r>
            <a:r>
              <a:rPr lang="en-US" sz="900" noProof="1">
                <a:solidFill>
                  <a:srgbClr val="FFFFFF"/>
                </a:solidFill>
                <a:latin typeface="Monaco, Menlo,  Ubuntu Mono"/>
              </a:rPr>
              <a:t>,</a:t>
            </a:r>
          </a:p>
          <a:p>
            <a:r>
              <a:rPr lang="en-US" sz="900" noProof="1">
                <a:solidFill>
                  <a:srgbClr val="FFFFFF"/>
                </a:solidFill>
                <a:latin typeface="Monaco, Menlo,  Ubuntu Mono"/>
              </a:rPr>
              <a:t>      </a:t>
            </a:r>
            <a:r>
              <a:rPr lang="en-US" sz="900" noProof="1">
                <a:solidFill>
                  <a:srgbClr val="B3CCFF"/>
                </a:solidFill>
                <a:latin typeface="Monaco, Menlo,  Ubuntu Mono"/>
              </a:rPr>
              <a:t>CASE</a:t>
            </a:r>
            <a:endParaRPr lang="en-US" sz="900" noProof="1">
              <a:solidFill>
                <a:srgbClr val="FFFFFF"/>
              </a:solidFill>
              <a:latin typeface="Monaco, Menlo,  Ubuntu Mono"/>
            </a:endParaRPr>
          </a:p>
          <a:p>
            <a:r>
              <a:rPr lang="en-US" sz="900" noProof="1">
                <a:solidFill>
                  <a:srgbClr val="FFFFFF"/>
                </a:solidFill>
                <a:latin typeface="Monaco, Menlo,  Ubuntu Mono"/>
              </a:rPr>
              <a:t>      </a:t>
            </a:r>
            <a:r>
              <a:rPr lang="en-US" sz="900" noProof="1">
                <a:solidFill>
                  <a:srgbClr val="B3CCFF"/>
                </a:solidFill>
                <a:latin typeface="Monaco, Menlo,  Ubuntu Mono"/>
              </a:rPr>
              <a:t>WHEN</a:t>
            </a:r>
            <a:r>
              <a:rPr lang="en-US" sz="900" noProof="1">
                <a:solidFill>
                  <a:srgbClr val="FFFFFF"/>
                </a:solidFill>
                <a:latin typeface="Monaco, Menlo,  Ubuntu Mono"/>
              </a:rPr>
              <a:t> page_name == </a:t>
            </a:r>
            <a:r>
              <a:rPr lang="en-US" sz="900" noProof="1">
                <a:solidFill>
                  <a:srgbClr val="FFE083"/>
                </a:solidFill>
                <a:latin typeface="Monaco, Menlo,  Ubuntu Mono"/>
              </a:rPr>
              <a:t>"4 - purchase"</a:t>
            </a:r>
            <a:r>
              <a:rPr lang="en-US" sz="900" noProof="1">
                <a:solidFill>
                  <a:srgbClr val="FFFFFF"/>
                </a:solidFill>
                <a:latin typeface="Monaco, Menlo,  Ubuntu Mono"/>
              </a:rPr>
              <a:t> </a:t>
            </a:r>
            <a:r>
              <a:rPr lang="en-US" sz="900" noProof="1">
                <a:solidFill>
                  <a:srgbClr val="B3CCFF"/>
                </a:solidFill>
                <a:latin typeface="Monaco, Menlo,  Ubuntu Mono"/>
              </a:rPr>
              <a:t>THEN</a:t>
            </a:r>
            <a:r>
              <a:rPr lang="en-US" sz="900" noProof="1">
                <a:solidFill>
                  <a:srgbClr val="FFFFFF"/>
                </a:solidFill>
                <a:latin typeface="Monaco, Menlo,  Ubuntu Mono"/>
              </a:rPr>
              <a:t> </a:t>
            </a:r>
            <a:r>
              <a:rPr lang="en-US" sz="900" noProof="1">
                <a:solidFill>
                  <a:srgbClr val="FF8973"/>
                </a:solidFill>
                <a:latin typeface="Monaco, Menlo,  Ubuntu Mono"/>
              </a:rPr>
              <a:t>1</a:t>
            </a:r>
            <a:endParaRPr lang="en-US" sz="900" noProof="1">
              <a:solidFill>
                <a:srgbClr val="FFFFFF"/>
              </a:solidFill>
              <a:latin typeface="Monaco, Menlo,  Ubuntu Mono"/>
            </a:endParaRPr>
          </a:p>
          <a:p>
            <a:r>
              <a:rPr lang="en-US" sz="900" noProof="1">
                <a:solidFill>
                  <a:srgbClr val="FFFFFF"/>
                </a:solidFill>
                <a:latin typeface="Monaco, Menlo,  Ubuntu Mono"/>
              </a:rPr>
              <a:t>      </a:t>
            </a:r>
            <a:r>
              <a:rPr lang="en-US" sz="900" noProof="1">
                <a:solidFill>
                  <a:srgbClr val="B3CCFF"/>
                </a:solidFill>
                <a:latin typeface="Monaco, Menlo,  Ubuntu Mono"/>
              </a:rPr>
              <a:t>ELSE</a:t>
            </a:r>
            <a:r>
              <a:rPr lang="en-US" sz="900" noProof="1">
                <a:solidFill>
                  <a:srgbClr val="FFFFFF"/>
                </a:solidFill>
                <a:latin typeface="Monaco, Menlo,  Ubuntu Mono"/>
              </a:rPr>
              <a:t> </a:t>
            </a:r>
            <a:r>
              <a:rPr lang="en-US" sz="900" noProof="1">
                <a:solidFill>
                  <a:srgbClr val="FF8973"/>
                </a:solidFill>
                <a:latin typeface="Monaco, Menlo,  Ubuntu Mono"/>
              </a:rPr>
              <a:t>0</a:t>
            </a:r>
            <a:endParaRPr lang="en-US" sz="900" noProof="1">
              <a:solidFill>
                <a:srgbClr val="FFFFFF"/>
              </a:solidFill>
              <a:latin typeface="Monaco, Menlo,  Ubuntu Mono"/>
            </a:endParaRPr>
          </a:p>
          <a:p>
            <a:r>
              <a:rPr lang="en-US" sz="900" noProof="1">
                <a:solidFill>
                  <a:srgbClr val="FFFFFF"/>
                </a:solidFill>
                <a:latin typeface="Monaco, Menlo,  Ubuntu Mono"/>
              </a:rPr>
              <a:t>    </a:t>
            </a:r>
            <a:r>
              <a:rPr lang="en-US" sz="900" noProof="1">
                <a:solidFill>
                  <a:srgbClr val="B3CCFF"/>
                </a:solidFill>
                <a:latin typeface="Monaco, Menlo,  Ubuntu Mono"/>
              </a:rPr>
              <a:t>END</a:t>
            </a:r>
            <a:r>
              <a:rPr lang="en-US" sz="900" noProof="1">
                <a:solidFill>
                  <a:srgbClr val="FFFFFF"/>
                </a:solidFill>
                <a:latin typeface="Monaco, Menlo,  Ubuntu Mono"/>
              </a:rPr>
              <a:t> </a:t>
            </a:r>
            <a:r>
              <a:rPr lang="en-US" sz="900" noProof="1">
                <a:solidFill>
                  <a:srgbClr val="B3CCFF"/>
                </a:solidFill>
                <a:latin typeface="Monaco, Menlo,  Ubuntu Mono"/>
              </a:rPr>
              <a:t>as</a:t>
            </a:r>
            <a:r>
              <a:rPr lang="en-US" sz="900" noProof="1">
                <a:solidFill>
                  <a:srgbClr val="FFFFFF"/>
                </a:solidFill>
                <a:latin typeface="Monaco, Menlo,  Ubuntu Mono"/>
              </a:rPr>
              <a:t> </a:t>
            </a:r>
            <a:r>
              <a:rPr lang="en-US" sz="900" noProof="1">
                <a:solidFill>
                  <a:srgbClr val="FFE083"/>
                </a:solidFill>
                <a:latin typeface="Monaco, Menlo,  Ubuntu Mono"/>
              </a:rPr>
              <a:t>'user_who_purchase'</a:t>
            </a:r>
            <a:endParaRPr lang="en-US" sz="900" noProof="1">
              <a:solidFill>
                <a:srgbClr val="FFFFFF"/>
              </a:solidFill>
              <a:latin typeface="Monaco, Menlo,  Ubuntu Mono"/>
            </a:endParaRPr>
          </a:p>
          <a:p>
            <a:r>
              <a:rPr lang="en-US" sz="900" noProof="1">
                <a:solidFill>
                  <a:srgbClr val="B3CCFF"/>
                </a:solidFill>
                <a:latin typeface="Monaco, Menlo,  Ubuntu Mono"/>
              </a:rPr>
              <a:t>FROM</a:t>
            </a:r>
            <a:r>
              <a:rPr lang="en-US" sz="900" noProof="1">
                <a:solidFill>
                  <a:srgbClr val="FFFFFF"/>
                </a:solidFill>
                <a:latin typeface="Monaco, Menlo,  Ubuntu Mono"/>
              </a:rPr>
              <a:t> page_visits</a:t>
            </a:r>
            <a:r>
              <a:rPr lang="en-US" sz="900" noProof="1">
                <a:solidFill>
                  <a:srgbClr val="E85D7F"/>
                </a:solidFill>
                <a:latin typeface="Monaco, Menlo,  Ubuntu Mono"/>
              </a:rPr>
              <a:t>)</a:t>
            </a:r>
            <a:r>
              <a:rPr lang="en-US" sz="900" noProof="1">
                <a:solidFill>
                  <a:srgbClr val="FFFFFF"/>
                </a:solidFill>
                <a:latin typeface="Monaco, Menlo,  Ubuntu Mono"/>
              </a:rPr>
              <a:t> </a:t>
            </a:r>
          </a:p>
          <a:p>
            <a:r>
              <a:rPr lang="en-US" sz="900" noProof="1">
                <a:solidFill>
                  <a:srgbClr val="B3CCFF"/>
                </a:solidFill>
                <a:latin typeface="Monaco, Menlo,  Ubuntu Mono"/>
              </a:rPr>
              <a:t>SELECT</a:t>
            </a:r>
            <a:r>
              <a:rPr lang="en-US" sz="900" noProof="1">
                <a:solidFill>
                  <a:srgbClr val="FFFFFF"/>
                </a:solidFill>
                <a:latin typeface="Monaco, Menlo,  Ubuntu Mono"/>
              </a:rPr>
              <a:t> </a:t>
            </a:r>
          </a:p>
          <a:p>
            <a:r>
              <a:rPr lang="en-US" sz="900" noProof="1">
                <a:solidFill>
                  <a:srgbClr val="FFFFFF"/>
                </a:solidFill>
                <a:latin typeface="Monaco, Menlo,  Ubuntu Mono"/>
              </a:rPr>
              <a:t>  utm_campaign,</a:t>
            </a:r>
          </a:p>
          <a:p>
            <a:r>
              <a:rPr lang="en-US" sz="900" noProof="1">
                <a:solidFill>
                  <a:srgbClr val="FFFFFF"/>
                </a:solidFill>
                <a:latin typeface="Monaco, Menlo,  Ubuntu Mono"/>
              </a:rPr>
              <a:t>  utm_source,</a:t>
            </a:r>
          </a:p>
          <a:p>
            <a:r>
              <a:rPr lang="en-US" sz="900" noProof="1">
                <a:solidFill>
                  <a:srgbClr val="FFFFFF"/>
                </a:solidFill>
                <a:latin typeface="Monaco, Menlo,  Ubuntu Mono"/>
              </a:rPr>
              <a:t>  </a:t>
            </a:r>
            <a:r>
              <a:rPr lang="en-US" sz="900" noProof="1">
                <a:solidFill>
                  <a:srgbClr val="B3CCFF"/>
                </a:solidFill>
                <a:latin typeface="Monaco, Menlo,  Ubuntu Mono"/>
              </a:rPr>
              <a:t>SUM</a:t>
            </a:r>
            <a:r>
              <a:rPr lang="en-US" sz="900" noProof="1">
                <a:solidFill>
                  <a:srgbClr val="E85D7F"/>
                </a:solidFill>
                <a:latin typeface="Monaco, Menlo,  Ubuntu Mono"/>
              </a:rPr>
              <a:t>(</a:t>
            </a:r>
            <a:r>
              <a:rPr lang="en-US" sz="900" noProof="1">
                <a:solidFill>
                  <a:srgbClr val="FFFFFF"/>
                </a:solidFill>
                <a:latin typeface="Monaco, Menlo,  Ubuntu Mono"/>
              </a:rPr>
              <a:t>user_who_landing_page</a:t>
            </a:r>
            <a:r>
              <a:rPr lang="en-US" sz="900" noProof="1">
                <a:solidFill>
                  <a:srgbClr val="E85D7F"/>
                </a:solidFill>
                <a:latin typeface="Monaco, Menlo,  Ubuntu Mono"/>
              </a:rPr>
              <a:t>)</a:t>
            </a:r>
            <a:r>
              <a:rPr lang="en-US" sz="900" noProof="1">
                <a:solidFill>
                  <a:srgbClr val="FFFFFF"/>
                </a:solidFill>
                <a:latin typeface="Monaco, Menlo,  Ubuntu Mono"/>
              </a:rPr>
              <a:t> </a:t>
            </a:r>
            <a:r>
              <a:rPr lang="en-US" sz="900" noProof="1">
                <a:solidFill>
                  <a:srgbClr val="B3CCFF"/>
                </a:solidFill>
                <a:latin typeface="Monaco, Menlo,  Ubuntu Mono"/>
              </a:rPr>
              <a:t>as</a:t>
            </a:r>
            <a:r>
              <a:rPr lang="en-US" sz="900" noProof="1">
                <a:solidFill>
                  <a:srgbClr val="FFFFFF"/>
                </a:solidFill>
                <a:latin typeface="Monaco, Menlo,  Ubuntu Mono"/>
              </a:rPr>
              <a:t> landing_page,</a:t>
            </a:r>
          </a:p>
          <a:p>
            <a:r>
              <a:rPr lang="en-US" sz="900" noProof="1">
                <a:solidFill>
                  <a:srgbClr val="FFFFFF"/>
                </a:solidFill>
                <a:latin typeface="Monaco, Menlo,  Ubuntu Mono"/>
              </a:rPr>
              <a:t>  </a:t>
            </a:r>
            <a:r>
              <a:rPr lang="en-US" sz="900" noProof="1">
                <a:solidFill>
                  <a:srgbClr val="B3CCFF"/>
                </a:solidFill>
                <a:latin typeface="Monaco, Menlo,  Ubuntu Mono"/>
              </a:rPr>
              <a:t>SUM</a:t>
            </a:r>
            <a:r>
              <a:rPr lang="en-US" sz="900" noProof="1">
                <a:solidFill>
                  <a:srgbClr val="E85D7F"/>
                </a:solidFill>
                <a:latin typeface="Monaco, Menlo,  Ubuntu Mono"/>
              </a:rPr>
              <a:t>(</a:t>
            </a:r>
            <a:r>
              <a:rPr lang="en-US" sz="900" noProof="1">
                <a:solidFill>
                  <a:srgbClr val="FFFFFF"/>
                </a:solidFill>
                <a:latin typeface="Monaco, Menlo,  Ubuntu Mono"/>
              </a:rPr>
              <a:t>user_who_shopping_cart</a:t>
            </a:r>
            <a:r>
              <a:rPr lang="en-US" sz="900" noProof="1">
                <a:solidFill>
                  <a:srgbClr val="E85D7F"/>
                </a:solidFill>
                <a:latin typeface="Monaco, Menlo,  Ubuntu Mono"/>
              </a:rPr>
              <a:t>)</a:t>
            </a:r>
            <a:r>
              <a:rPr lang="en-US" sz="900" noProof="1">
                <a:solidFill>
                  <a:srgbClr val="FFFFFF"/>
                </a:solidFill>
                <a:latin typeface="Monaco, Menlo,  Ubuntu Mono"/>
              </a:rPr>
              <a:t> </a:t>
            </a:r>
            <a:r>
              <a:rPr lang="en-US" sz="900" noProof="1">
                <a:solidFill>
                  <a:srgbClr val="B3CCFF"/>
                </a:solidFill>
                <a:latin typeface="Monaco, Menlo,  Ubuntu Mono"/>
              </a:rPr>
              <a:t>as</a:t>
            </a:r>
            <a:r>
              <a:rPr lang="en-US" sz="900" noProof="1">
                <a:solidFill>
                  <a:srgbClr val="FFFFFF"/>
                </a:solidFill>
                <a:latin typeface="Monaco, Menlo,  Ubuntu Mono"/>
              </a:rPr>
              <a:t> shoping_cart,</a:t>
            </a:r>
          </a:p>
          <a:p>
            <a:r>
              <a:rPr lang="en-US" sz="900" noProof="1">
                <a:solidFill>
                  <a:srgbClr val="FFFFFF"/>
                </a:solidFill>
                <a:latin typeface="Monaco, Menlo,  Ubuntu Mono"/>
              </a:rPr>
              <a:t>  </a:t>
            </a:r>
            <a:r>
              <a:rPr lang="en-US" sz="900" noProof="1">
                <a:solidFill>
                  <a:srgbClr val="B3CCFF"/>
                </a:solidFill>
                <a:latin typeface="Monaco, Menlo,  Ubuntu Mono"/>
              </a:rPr>
              <a:t>SUM</a:t>
            </a:r>
            <a:r>
              <a:rPr lang="en-US" sz="900" noProof="1">
                <a:solidFill>
                  <a:srgbClr val="E85D7F"/>
                </a:solidFill>
                <a:latin typeface="Monaco, Menlo,  Ubuntu Mono"/>
              </a:rPr>
              <a:t>(</a:t>
            </a:r>
            <a:r>
              <a:rPr lang="en-US" sz="900" noProof="1">
                <a:solidFill>
                  <a:srgbClr val="FFFFFF"/>
                </a:solidFill>
                <a:latin typeface="Monaco, Menlo,  Ubuntu Mono"/>
              </a:rPr>
              <a:t>user_who_checkout</a:t>
            </a:r>
            <a:r>
              <a:rPr lang="en-US" sz="900" noProof="1">
                <a:solidFill>
                  <a:srgbClr val="E85D7F"/>
                </a:solidFill>
                <a:latin typeface="Monaco, Menlo,  Ubuntu Mono"/>
              </a:rPr>
              <a:t>)</a:t>
            </a:r>
            <a:r>
              <a:rPr lang="en-US" sz="900" noProof="1">
                <a:solidFill>
                  <a:srgbClr val="FFFFFF"/>
                </a:solidFill>
                <a:latin typeface="Monaco, Menlo,  Ubuntu Mono"/>
              </a:rPr>
              <a:t> </a:t>
            </a:r>
            <a:r>
              <a:rPr lang="en-US" sz="900" noProof="1">
                <a:solidFill>
                  <a:srgbClr val="B3CCFF"/>
                </a:solidFill>
                <a:latin typeface="Monaco, Menlo,  Ubuntu Mono"/>
              </a:rPr>
              <a:t>as</a:t>
            </a:r>
            <a:r>
              <a:rPr lang="en-US" sz="900" noProof="1">
                <a:solidFill>
                  <a:srgbClr val="FFFFFF"/>
                </a:solidFill>
                <a:latin typeface="Monaco, Menlo,  Ubuntu Mono"/>
              </a:rPr>
              <a:t> checkout,</a:t>
            </a:r>
          </a:p>
          <a:p>
            <a:r>
              <a:rPr lang="en-US" sz="900" noProof="1">
                <a:solidFill>
                  <a:srgbClr val="FFFFFF"/>
                </a:solidFill>
                <a:latin typeface="Monaco, Menlo,  Ubuntu Mono"/>
              </a:rPr>
              <a:t>  </a:t>
            </a:r>
            <a:r>
              <a:rPr lang="en-US" sz="900" noProof="1">
                <a:solidFill>
                  <a:srgbClr val="B3CCFF"/>
                </a:solidFill>
                <a:latin typeface="Monaco, Menlo,  Ubuntu Mono"/>
              </a:rPr>
              <a:t>SUM</a:t>
            </a:r>
            <a:r>
              <a:rPr lang="en-US" sz="900" noProof="1">
                <a:solidFill>
                  <a:srgbClr val="E85D7F"/>
                </a:solidFill>
                <a:latin typeface="Monaco, Menlo,  Ubuntu Mono"/>
              </a:rPr>
              <a:t>(</a:t>
            </a:r>
            <a:r>
              <a:rPr lang="en-US" sz="900" noProof="1">
                <a:solidFill>
                  <a:srgbClr val="FFFFFF"/>
                </a:solidFill>
                <a:latin typeface="Monaco, Menlo,  Ubuntu Mono"/>
              </a:rPr>
              <a:t>user_who_purchase</a:t>
            </a:r>
            <a:r>
              <a:rPr lang="en-US" sz="900" noProof="1">
                <a:solidFill>
                  <a:srgbClr val="E85D7F"/>
                </a:solidFill>
                <a:latin typeface="Monaco, Menlo,  Ubuntu Mono"/>
              </a:rPr>
              <a:t>)</a:t>
            </a:r>
            <a:r>
              <a:rPr lang="en-US" sz="900" noProof="1">
                <a:solidFill>
                  <a:srgbClr val="FFFFFF"/>
                </a:solidFill>
                <a:latin typeface="Monaco, Menlo,  Ubuntu Mono"/>
              </a:rPr>
              <a:t> </a:t>
            </a:r>
            <a:r>
              <a:rPr lang="en-US" sz="900" noProof="1">
                <a:solidFill>
                  <a:srgbClr val="B3CCFF"/>
                </a:solidFill>
                <a:latin typeface="Monaco, Menlo,  Ubuntu Mono"/>
              </a:rPr>
              <a:t>as</a:t>
            </a:r>
            <a:r>
              <a:rPr lang="en-US" sz="900" noProof="1">
                <a:solidFill>
                  <a:srgbClr val="FFFFFF"/>
                </a:solidFill>
                <a:latin typeface="Monaco, Menlo,  Ubuntu Mono"/>
              </a:rPr>
              <a:t> purchase</a:t>
            </a:r>
          </a:p>
          <a:p>
            <a:r>
              <a:rPr lang="en-US" sz="900" noProof="1">
                <a:solidFill>
                  <a:srgbClr val="B3CCFF"/>
                </a:solidFill>
                <a:latin typeface="Monaco, Menlo,  Ubuntu Mono"/>
              </a:rPr>
              <a:t>FROM</a:t>
            </a:r>
            <a:r>
              <a:rPr lang="en-US" sz="900" noProof="1">
                <a:solidFill>
                  <a:srgbClr val="FFFFFF"/>
                </a:solidFill>
                <a:latin typeface="Monaco, Menlo,  Ubuntu Mono"/>
              </a:rPr>
              <a:t> page_name</a:t>
            </a:r>
          </a:p>
          <a:p>
            <a:r>
              <a:rPr lang="en-US" sz="900" noProof="1">
                <a:solidFill>
                  <a:srgbClr val="B3CCFF"/>
                </a:solidFill>
                <a:latin typeface="Monaco, Menlo,  Ubuntu Mono"/>
              </a:rPr>
              <a:t>GROUP</a:t>
            </a:r>
            <a:r>
              <a:rPr lang="en-US" sz="900" noProof="1">
                <a:solidFill>
                  <a:srgbClr val="FFFFFF"/>
                </a:solidFill>
                <a:latin typeface="Monaco, Menlo,  Ubuntu Mono"/>
              </a:rPr>
              <a:t> </a:t>
            </a:r>
            <a:r>
              <a:rPr lang="en-US" sz="900" noProof="1">
                <a:solidFill>
                  <a:srgbClr val="B3CCFF"/>
                </a:solidFill>
                <a:latin typeface="Monaco, Menlo,  Ubuntu Mono"/>
              </a:rPr>
              <a:t>BY</a:t>
            </a:r>
            <a:r>
              <a:rPr lang="en-US" sz="900" noProof="1">
                <a:solidFill>
                  <a:srgbClr val="FFFFFF"/>
                </a:solidFill>
                <a:latin typeface="Monaco, Menlo,  Ubuntu Mono"/>
              </a:rPr>
              <a:t> </a:t>
            </a:r>
            <a:r>
              <a:rPr lang="en-US" sz="900" noProof="1">
                <a:solidFill>
                  <a:srgbClr val="FF8973"/>
                </a:solidFill>
                <a:latin typeface="Monaco, Menlo,  Ubuntu Mono"/>
              </a:rPr>
              <a:t>1</a:t>
            </a:r>
            <a:endParaRPr lang="en-US" sz="900" noProof="1">
              <a:solidFill>
                <a:srgbClr val="FFFFFF"/>
              </a:solidFill>
              <a:latin typeface="Monaco, Menlo,  Ubuntu Mono"/>
            </a:endParaRPr>
          </a:p>
          <a:p>
            <a:r>
              <a:rPr lang="en-US" sz="900" noProof="1">
                <a:solidFill>
                  <a:srgbClr val="B3CCFF"/>
                </a:solidFill>
                <a:latin typeface="Monaco, Menlo,  Ubuntu Mono"/>
              </a:rPr>
              <a:t>ORDER</a:t>
            </a:r>
            <a:r>
              <a:rPr lang="en-US" sz="900" noProof="1">
                <a:solidFill>
                  <a:srgbClr val="FFFFFF"/>
                </a:solidFill>
                <a:latin typeface="Monaco, Menlo,  Ubuntu Mono"/>
              </a:rPr>
              <a:t> </a:t>
            </a:r>
            <a:r>
              <a:rPr lang="en-US" sz="900" noProof="1">
                <a:solidFill>
                  <a:srgbClr val="B3CCFF"/>
                </a:solidFill>
                <a:latin typeface="Monaco, Menlo,  Ubuntu Mono"/>
              </a:rPr>
              <a:t>BY</a:t>
            </a:r>
            <a:r>
              <a:rPr lang="en-US" sz="900" noProof="1">
                <a:solidFill>
                  <a:srgbClr val="FFFFFF"/>
                </a:solidFill>
                <a:latin typeface="Monaco, Menlo,  Ubuntu Mono"/>
              </a:rPr>
              <a:t> purchase </a:t>
            </a:r>
            <a:r>
              <a:rPr lang="en-US" sz="900" noProof="1">
                <a:solidFill>
                  <a:srgbClr val="B3CCFF"/>
                </a:solidFill>
                <a:latin typeface="Monaco, Menlo,  Ubuntu Mono"/>
              </a:rPr>
              <a:t>DESC</a:t>
            </a:r>
            <a:r>
              <a:rPr lang="en-US" sz="900" noProof="1">
                <a:solidFill>
                  <a:srgbClr val="FFFFFF"/>
                </a:solidFill>
                <a:latin typeface="Monaco, Menlo,  Ubuntu Mono"/>
              </a:rPr>
              <a:t>;</a:t>
            </a:r>
          </a:p>
        </p:txBody>
      </p:sp>
      <p:graphicFrame>
        <p:nvGraphicFramePr>
          <p:cNvPr id="5" name="Table 4">
            <a:extLst>
              <a:ext uri="{FF2B5EF4-FFF2-40B4-BE49-F238E27FC236}">
                <a16:creationId xmlns:a16="http://schemas.microsoft.com/office/drawing/2014/main" id="{C1E338CD-91AD-4DB6-9117-81BA4F03106E}"/>
              </a:ext>
            </a:extLst>
          </p:cNvPr>
          <p:cNvGraphicFramePr>
            <a:graphicFrameLocks noGrp="1"/>
          </p:cNvGraphicFramePr>
          <p:nvPr>
            <p:extLst>
              <p:ext uri="{D42A27DB-BD31-4B8C-83A1-F6EECF244321}">
                <p14:modId xmlns:p14="http://schemas.microsoft.com/office/powerpoint/2010/main" val="4198041661"/>
              </p:ext>
            </p:extLst>
          </p:nvPr>
        </p:nvGraphicFramePr>
        <p:xfrm>
          <a:off x="268420" y="2103099"/>
          <a:ext cx="5505977" cy="3040401"/>
        </p:xfrm>
        <a:graphic>
          <a:graphicData uri="http://schemas.openxmlformats.org/drawingml/2006/table">
            <a:tbl>
              <a:tblPr>
                <a:noFill/>
                <a:tableStyleId>{8628B589-4659-4227-9C68-565DD4A46BFE}</a:tableStyleId>
              </a:tblPr>
              <a:tblGrid>
                <a:gridCol w="1733699">
                  <a:extLst>
                    <a:ext uri="{9D8B030D-6E8A-4147-A177-3AD203B41FA5}">
                      <a16:colId xmlns:a16="http://schemas.microsoft.com/office/drawing/2014/main" val="2243554576"/>
                    </a:ext>
                  </a:extLst>
                </a:gridCol>
                <a:gridCol w="878541">
                  <a:extLst>
                    <a:ext uri="{9D8B030D-6E8A-4147-A177-3AD203B41FA5}">
                      <a16:colId xmlns:a16="http://schemas.microsoft.com/office/drawing/2014/main" val="1994934007"/>
                    </a:ext>
                  </a:extLst>
                </a:gridCol>
                <a:gridCol w="669365">
                  <a:extLst>
                    <a:ext uri="{9D8B030D-6E8A-4147-A177-3AD203B41FA5}">
                      <a16:colId xmlns:a16="http://schemas.microsoft.com/office/drawing/2014/main" val="1810666206"/>
                    </a:ext>
                  </a:extLst>
                </a:gridCol>
                <a:gridCol w="723151">
                  <a:extLst>
                    <a:ext uri="{9D8B030D-6E8A-4147-A177-3AD203B41FA5}">
                      <a16:colId xmlns:a16="http://schemas.microsoft.com/office/drawing/2014/main" val="2979071304"/>
                    </a:ext>
                  </a:extLst>
                </a:gridCol>
                <a:gridCol w="741083">
                  <a:extLst>
                    <a:ext uri="{9D8B030D-6E8A-4147-A177-3AD203B41FA5}">
                      <a16:colId xmlns:a16="http://schemas.microsoft.com/office/drawing/2014/main" val="1458243265"/>
                    </a:ext>
                  </a:extLst>
                </a:gridCol>
                <a:gridCol w="760138">
                  <a:extLst>
                    <a:ext uri="{9D8B030D-6E8A-4147-A177-3AD203B41FA5}">
                      <a16:colId xmlns:a16="http://schemas.microsoft.com/office/drawing/2014/main" val="1307793162"/>
                    </a:ext>
                  </a:extLst>
                </a:gridCol>
              </a:tblGrid>
              <a:tr h="313736">
                <a:tc>
                  <a:txBody>
                    <a:bodyPr/>
                    <a:lstStyle/>
                    <a:p>
                      <a:pPr algn="ctr"/>
                      <a:r>
                        <a:rPr lang="en-US" sz="1000" dirty="0">
                          <a:solidFill>
                            <a:schemeClr val="bg1"/>
                          </a:solidFill>
                          <a:effectLst/>
                        </a:rPr>
                        <a:t>campaign</a:t>
                      </a:r>
                    </a:p>
                  </a:txBody>
                  <a:tcPr anchor="ctr">
                    <a:solidFill>
                      <a:srgbClr val="204056">
                        <a:alpha val="82490"/>
                      </a:srgbClr>
                    </a:solidFill>
                  </a:tcPr>
                </a:tc>
                <a:tc>
                  <a:txBody>
                    <a:bodyPr/>
                    <a:lstStyle/>
                    <a:p>
                      <a:pPr algn="ctr"/>
                      <a:r>
                        <a:rPr lang="en-US" sz="1000" dirty="0">
                          <a:solidFill>
                            <a:schemeClr val="bg1"/>
                          </a:solidFill>
                          <a:effectLst/>
                        </a:rPr>
                        <a:t>source</a:t>
                      </a:r>
                    </a:p>
                  </a:txBody>
                  <a:tcPr anchor="ctr">
                    <a:solidFill>
                      <a:srgbClr val="204056">
                        <a:alpha val="82490"/>
                      </a:srgbClr>
                    </a:solidFill>
                  </a:tcPr>
                </a:tc>
                <a:tc>
                  <a:txBody>
                    <a:bodyPr/>
                    <a:lstStyle/>
                    <a:p>
                      <a:pPr algn="ctr"/>
                      <a:r>
                        <a:rPr lang="en-US" sz="1000" dirty="0">
                          <a:solidFill>
                            <a:schemeClr val="bg1"/>
                          </a:solidFill>
                          <a:effectLst/>
                        </a:rPr>
                        <a:t>Landing page</a:t>
                      </a:r>
                    </a:p>
                  </a:txBody>
                  <a:tcPr anchor="ctr">
                    <a:solidFill>
                      <a:srgbClr val="204056">
                        <a:alpha val="82490"/>
                      </a:srgbClr>
                    </a:solidFill>
                  </a:tcPr>
                </a:tc>
                <a:tc>
                  <a:txBody>
                    <a:bodyPr/>
                    <a:lstStyle/>
                    <a:p>
                      <a:pPr algn="ctr"/>
                      <a:r>
                        <a:rPr lang="en-US" sz="1000" dirty="0">
                          <a:solidFill>
                            <a:schemeClr val="bg1"/>
                          </a:solidFill>
                          <a:effectLst/>
                        </a:rPr>
                        <a:t>shopping  cart</a:t>
                      </a:r>
                    </a:p>
                  </a:txBody>
                  <a:tcPr anchor="ctr">
                    <a:solidFill>
                      <a:srgbClr val="204056">
                        <a:alpha val="82490"/>
                      </a:srgbClr>
                    </a:solidFill>
                  </a:tcPr>
                </a:tc>
                <a:tc>
                  <a:txBody>
                    <a:bodyPr/>
                    <a:lstStyle/>
                    <a:p>
                      <a:pPr algn="ctr"/>
                      <a:r>
                        <a:rPr lang="en-US" sz="1000" dirty="0">
                          <a:solidFill>
                            <a:schemeClr val="bg1"/>
                          </a:solidFill>
                          <a:effectLst/>
                        </a:rPr>
                        <a:t>checkout</a:t>
                      </a:r>
                    </a:p>
                  </a:txBody>
                  <a:tcPr anchor="ctr">
                    <a:solidFill>
                      <a:srgbClr val="204056">
                        <a:alpha val="82490"/>
                      </a:srgbClr>
                    </a:solidFill>
                  </a:tcPr>
                </a:tc>
                <a:tc>
                  <a:txBody>
                    <a:bodyPr/>
                    <a:lstStyle/>
                    <a:p>
                      <a:pPr algn="ctr"/>
                      <a:r>
                        <a:rPr lang="en-US" sz="1000" dirty="0">
                          <a:solidFill>
                            <a:schemeClr val="bg1"/>
                          </a:solidFill>
                          <a:effectLst/>
                        </a:rPr>
                        <a:t>purchase</a:t>
                      </a:r>
                    </a:p>
                  </a:txBody>
                  <a:tcPr anchor="ctr">
                    <a:solidFill>
                      <a:srgbClr val="204056">
                        <a:alpha val="82490"/>
                      </a:srgbClr>
                    </a:solidFill>
                  </a:tcPr>
                </a:tc>
                <a:extLst>
                  <a:ext uri="{0D108BD9-81ED-4DB2-BD59-A6C34878D82A}">
                    <a16:rowId xmlns:a16="http://schemas.microsoft.com/office/drawing/2014/main" val="1565093601"/>
                  </a:ext>
                </a:extLst>
              </a:tr>
              <a:tr h="303374">
                <a:tc>
                  <a:txBody>
                    <a:bodyPr/>
                    <a:lstStyle/>
                    <a:p>
                      <a:pPr algn="ctr"/>
                      <a:r>
                        <a:rPr lang="en-US" sz="1000" dirty="0">
                          <a:solidFill>
                            <a:srgbClr val="646466"/>
                          </a:solidFill>
                          <a:effectLst/>
                        </a:rPr>
                        <a:t>weekly-newsletter</a:t>
                      </a:r>
                    </a:p>
                  </a:txBody>
                  <a:tcPr anchor="ctr"/>
                </a:tc>
                <a:tc>
                  <a:txBody>
                    <a:bodyPr/>
                    <a:lstStyle/>
                    <a:p>
                      <a:pPr algn="ctr"/>
                      <a:r>
                        <a:rPr lang="en-US" sz="1000" dirty="0">
                          <a:solidFill>
                            <a:srgbClr val="646466"/>
                          </a:solidFill>
                          <a:effectLst/>
                        </a:rPr>
                        <a:t>email</a:t>
                      </a:r>
                    </a:p>
                  </a:txBody>
                  <a:tcPr anchor="ctr"/>
                </a:tc>
                <a:tc>
                  <a:txBody>
                    <a:bodyPr/>
                    <a:lstStyle/>
                    <a:p>
                      <a:pPr algn="ctr"/>
                      <a:r>
                        <a:rPr lang="en-US" sz="1000">
                          <a:solidFill>
                            <a:srgbClr val="646466"/>
                          </a:solidFill>
                          <a:effectLst/>
                        </a:rPr>
                        <a:t>0</a:t>
                      </a:r>
                    </a:p>
                  </a:txBody>
                  <a:tcPr anchor="ctr"/>
                </a:tc>
                <a:tc>
                  <a:txBody>
                    <a:bodyPr/>
                    <a:lstStyle/>
                    <a:p>
                      <a:pPr algn="ctr"/>
                      <a:r>
                        <a:rPr lang="en-US" sz="1000" dirty="0">
                          <a:solidFill>
                            <a:srgbClr val="646466"/>
                          </a:solidFill>
                          <a:effectLst/>
                        </a:rPr>
                        <a:t>0</a:t>
                      </a:r>
                    </a:p>
                  </a:txBody>
                  <a:tcPr anchor="ctr"/>
                </a:tc>
                <a:tc>
                  <a:txBody>
                    <a:bodyPr/>
                    <a:lstStyle/>
                    <a:p>
                      <a:pPr algn="ctr"/>
                      <a:r>
                        <a:rPr lang="en-US" sz="1000">
                          <a:solidFill>
                            <a:srgbClr val="646466"/>
                          </a:solidFill>
                          <a:effectLst/>
                        </a:rPr>
                        <a:t>450</a:t>
                      </a:r>
                    </a:p>
                  </a:txBody>
                  <a:tcPr anchor="ctr"/>
                </a:tc>
                <a:tc>
                  <a:txBody>
                    <a:bodyPr/>
                    <a:lstStyle/>
                    <a:p>
                      <a:pPr algn="ctr"/>
                      <a:r>
                        <a:rPr lang="en-US" sz="1000">
                          <a:solidFill>
                            <a:srgbClr val="646466"/>
                          </a:solidFill>
                          <a:effectLst/>
                        </a:rPr>
                        <a:t>115</a:t>
                      </a:r>
                    </a:p>
                  </a:txBody>
                  <a:tcPr anchor="ctr"/>
                </a:tc>
                <a:extLst>
                  <a:ext uri="{0D108BD9-81ED-4DB2-BD59-A6C34878D82A}">
                    <a16:rowId xmlns:a16="http://schemas.microsoft.com/office/drawing/2014/main" val="3640144086"/>
                  </a:ext>
                </a:extLst>
              </a:tr>
              <a:tr h="303374">
                <a:tc>
                  <a:txBody>
                    <a:bodyPr/>
                    <a:lstStyle/>
                    <a:p>
                      <a:pPr algn="ctr"/>
                      <a:r>
                        <a:rPr lang="en-US" sz="1000">
                          <a:solidFill>
                            <a:srgbClr val="646466"/>
                          </a:solidFill>
                          <a:effectLst/>
                        </a:rPr>
                        <a:t>retargetting-ad</a:t>
                      </a:r>
                    </a:p>
                  </a:txBody>
                  <a:tcPr anchor="ctr"/>
                </a:tc>
                <a:tc>
                  <a:txBody>
                    <a:bodyPr/>
                    <a:lstStyle/>
                    <a:p>
                      <a:pPr algn="ctr"/>
                      <a:r>
                        <a:rPr lang="en-US" sz="1000" dirty="0">
                          <a:solidFill>
                            <a:srgbClr val="646466"/>
                          </a:solidFill>
                          <a:effectLst/>
                        </a:rPr>
                        <a:t>facebook</a:t>
                      </a:r>
                    </a:p>
                  </a:txBody>
                  <a:tcPr anchor="ctr"/>
                </a:tc>
                <a:tc>
                  <a:txBody>
                    <a:bodyPr/>
                    <a:lstStyle/>
                    <a:p>
                      <a:pPr algn="ctr"/>
                      <a:r>
                        <a:rPr lang="en-US" sz="1000">
                          <a:solidFill>
                            <a:srgbClr val="646466"/>
                          </a:solidFill>
                          <a:effectLst/>
                        </a:rPr>
                        <a:t>0</a:t>
                      </a:r>
                    </a:p>
                  </a:txBody>
                  <a:tcPr anchor="ctr"/>
                </a:tc>
                <a:tc>
                  <a:txBody>
                    <a:bodyPr/>
                    <a:lstStyle/>
                    <a:p>
                      <a:pPr algn="ctr"/>
                      <a:r>
                        <a:rPr lang="en-US" sz="1000">
                          <a:solidFill>
                            <a:srgbClr val="646466"/>
                          </a:solidFill>
                          <a:effectLst/>
                        </a:rPr>
                        <a:t>0</a:t>
                      </a:r>
                    </a:p>
                  </a:txBody>
                  <a:tcPr anchor="ctr"/>
                </a:tc>
                <a:tc>
                  <a:txBody>
                    <a:bodyPr/>
                    <a:lstStyle/>
                    <a:p>
                      <a:pPr algn="ctr"/>
                      <a:r>
                        <a:rPr lang="en-US" sz="1000" dirty="0">
                          <a:solidFill>
                            <a:srgbClr val="646466"/>
                          </a:solidFill>
                          <a:effectLst/>
                        </a:rPr>
                        <a:t>445</a:t>
                      </a:r>
                    </a:p>
                  </a:txBody>
                  <a:tcPr anchor="ctr"/>
                </a:tc>
                <a:tc>
                  <a:txBody>
                    <a:bodyPr/>
                    <a:lstStyle/>
                    <a:p>
                      <a:pPr algn="ctr"/>
                      <a:r>
                        <a:rPr lang="en-US" sz="1000">
                          <a:solidFill>
                            <a:srgbClr val="646466"/>
                          </a:solidFill>
                          <a:effectLst/>
                        </a:rPr>
                        <a:t>113</a:t>
                      </a:r>
                    </a:p>
                  </a:txBody>
                  <a:tcPr anchor="ctr"/>
                </a:tc>
                <a:extLst>
                  <a:ext uri="{0D108BD9-81ED-4DB2-BD59-A6C34878D82A}">
                    <a16:rowId xmlns:a16="http://schemas.microsoft.com/office/drawing/2014/main" val="4017190045"/>
                  </a:ext>
                </a:extLst>
              </a:tr>
              <a:tr h="427677">
                <a:tc>
                  <a:txBody>
                    <a:bodyPr/>
                    <a:lstStyle/>
                    <a:p>
                      <a:pPr algn="ctr"/>
                      <a:r>
                        <a:rPr lang="en-US" sz="1000">
                          <a:solidFill>
                            <a:srgbClr val="646466"/>
                          </a:solidFill>
                          <a:effectLst/>
                        </a:rPr>
                        <a:t>retargetting-campaign</a:t>
                      </a:r>
                    </a:p>
                  </a:txBody>
                  <a:tcPr anchor="ctr"/>
                </a:tc>
                <a:tc>
                  <a:txBody>
                    <a:bodyPr/>
                    <a:lstStyle/>
                    <a:p>
                      <a:pPr algn="ctr"/>
                      <a:r>
                        <a:rPr lang="en-US" sz="1000">
                          <a:solidFill>
                            <a:srgbClr val="646466"/>
                          </a:solidFill>
                          <a:effectLst/>
                        </a:rPr>
                        <a:t>email</a:t>
                      </a:r>
                    </a:p>
                  </a:txBody>
                  <a:tcPr anchor="ctr"/>
                </a:tc>
                <a:tc>
                  <a:txBody>
                    <a:bodyPr/>
                    <a:lstStyle/>
                    <a:p>
                      <a:pPr algn="ctr"/>
                      <a:r>
                        <a:rPr lang="en-US" sz="1000">
                          <a:solidFill>
                            <a:srgbClr val="646466"/>
                          </a:solidFill>
                          <a:effectLst/>
                        </a:rPr>
                        <a:t>0</a:t>
                      </a:r>
                    </a:p>
                  </a:txBody>
                  <a:tcPr anchor="ctr"/>
                </a:tc>
                <a:tc>
                  <a:txBody>
                    <a:bodyPr/>
                    <a:lstStyle/>
                    <a:p>
                      <a:pPr algn="ctr"/>
                      <a:r>
                        <a:rPr lang="en-US" sz="1000">
                          <a:solidFill>
                            <a:srgbClr val="646466"/>
                          </a:solidFill>
                          <a:effectLst/>
                        </a:rPr>
                        <a:t>0</a:t>
                      </a:r>
                    </a:p>
                  </a:txBody>
                  <a:tcPr anchor="ctr"/>
                </a:tc>
                <a:tc>
                  <a:txBody>
                    <a:bodyPr/>
                    <a:lstStyle/>
                    <a:p>
                      <a:pPr algn="ctr"/>
                      <a:r>
                        <a:rPr lang="en-US" sz="1000">
                          <a:solidFill>
                            <a:srgbClr val="646466"/>
                          </a:solidFill>
                          <a:effectLst/>
                        </a:rPr>
                        <a:t>246</a:t>
                      </a:r>
                    </a:p>
                  </a:txBody>
                  <a:tcPr anchor="ctr"/>
                </a:tc>
                <a:tc>
                  <a:txBody>
                    <a:bodyPr/>
                    <a:lstStyle/>
                    <a:p>
                      <a:pPr algn="ctr"/>
                      <a:r>
                        <a:rPr lang="en-US" sz="1000">
                          <a:solidFill>
                            <a:srgbClr val="646466"/>
                          </a:solidFill>
                          <a:effectLst/>
                        </a:rPr>
                        <a:t>54</a:t>
                      </a:r>
                    </a:p>
                  </a:txBody>
                  <a:tcPr anchor="ctr"/>
                </a:tc>
                <a:extLst>
                  <a:ext uri="{0D108BD9-81ED-4DB2-BD59-A6C34878D82A}">
                    <a16:rowId xmlns:a16="http://schemas.microsoft.com/office/drawing/2014/main" val="244739491"/>
                  </a:ext>
                </a:extLst>
              </a:tr>
              <a:tr h="303374">
                <a:tc>
                  <a:txBody>
                    <a:bodyPr/>
                    <a:lstStyle/>
                    <a:p>
                      <a:pPr algn="ctr"/>
                      <a:r>
                        <a:rPr lang="en-US" sz="1000">
                          <a:solidFill>
                            <a:srgbClr val="646466"/>
                          </a:solidFill>
                          <a:effectLst/>
                        </a:rPr>
                        <a:t>paid-search</a:t>
                      </a:r>
                    </a:p>
                  </a:txBody>
                  <a:tcPr anchor="ctr"/>
                </a:tc>
                <a:tc>
                  <a:txBody>
                    <a:bodyPr/>
                    <a:lstStyle/>
                    <a:p>
                      <a:pPr algn="ctr"/>
                      <a:r>
                        <a:rPr lang="en-US" sz="1000">
                          <a:solidFill>
                            <a:srgbClr val="646466"/>
                          </a:solidFill>
                          <a:effectLst/>
                        </a:rPr>
                        <a:t>google</a:t>
                      </a:r>
                    </a:p>
                  </a:txBody>
                  <a:tcPr anchor="ctr"/>
                </a:tc>
                <a:tc>
                  <a:txBody>
                    <a:bodyPr/>
                    <a:lstStyle/>
                    <a:p>
                      <a:pPr algn="ctr"/>
                      <a:r>
                        <a:rPr lang="en-US" sz="1000">
                          <a:solidFill>
                            <a:srgbClr val="646466"/>
                          </a:solidFill>
                          <a:effectLst/>
                        </a:rPr>
                        <a:t>0</a:t>
                      </a:r>
                    </a:p>
                  </a:txBody>
                  <a:tcPr anchor="ctr"/>
                </a:tc>
                <a:tc>
                  <a:txBody>
                    <a:bodyPr/>
                    <a:lstStyle/>
                    <a:p>
                      <a:pPr algn="ctr"/>
                      <a:r>
                        <a:rPr lang="en-US" sz="1000">
                          <a:solidFill>
                            <a:srgbClr val="646466"/>
                          </a:solidFill>
                          <a:effectLst/>
                        </a:rPr>
                        <a:t>0</a:t>
                      </a:r>
                    </a:p>
                  </a:txBody>
                  <a:tcPr anchor="ctr"/>
                </a:tc>
                <a:tc>
                  <a:txBody>
                    <a:bodyPr/>
                    <a:lstStyle/>
                    <a:p>
                      <a:pPr algn="ctr"/>
                      <a:r>
                        <a:rPr lang="en-US" sz="1000">
                          <a:solidFill>
                            <a:srgbClr val="646466"/>
                          </a:solidFill>
                          <a:effectLst/>
                        </a:rPr>
                        <a:t>179</a:t>
                      </a:r>
                    </a:p>
                  </a:txBody>
                  <a:tcPr anchor="ctr"/>
                </a:tc>
                <a:tc>
                  <a:txBody>
                    <a:bodyPr/>
                    <a:lstStyle/>
                    <a:p>
                      <a:pPr algn="ctr"/>
                      <a:r>
                        <a:rPr lang="en-US" sz="1000">
                          <a:solidFill>
                            <a:srgbClr val="646466"/>
                          </a:solidFill>
                          <a:effectLst/>
                        </a:rPr>
                        <a:t>52</a:t>
                      </a:r>
                    </a:p>
                  </a:txBody>
                  <a:tcPr anchor="ctr"/>
                </a:tc>
                <a:extLst>
                  <a:ext uri="{0D108BD9-81ED-4DB2-BD59-A6C34878D82A}">
                    <a16:rowId xmlns:a16="http://schemas.microsoft.com/office/drawing/2014/main" val="350973291"/>
                  </a:ext>
                </a:extLst>
              </a:tr>
              <a:tr h="303374">
                <a:tc>
                  <a:txBody>
                    <a:bodyPr/>
                    <a:lstStyle/>
                    <a:p>
                      <a:pPr algn="ctr"/>
                      <a:r>
                        <a:rPr lang="en-US" sz="1000">
                          <a:solidFill>
                            <a:srgbClr val="646466"/>
                          </a:solidFill>
                          <a:effectLst/>
                        </a:rPr>
                        <a:t>getting-to-know-cool-tshirts</a:t>
                      </a:r>
                    </a:p>
                  </a:txBody>
                  <a:tcPr anchor="ctr"/>
                </a:tc>
                <a:tc>
                  <a:txBody>
                    <a:bodyPr/>
                    <a:lstStyle/>
                    <a:p>
                      <a:pPr algn="ctr"/>
                      <a:r>
                        <a:rPr lang="en-US" sz="1000">
                          <a:solidFill>
                            <a:srgbClr val="646466"/>
                          </a:solidFill>
                          <a:effectLst/>
                        </a:rPr>
                        <a:t>nytimes</a:t>
                      </a:r>
                    </a:p>
                  </a:txBody>
                  <a:tcPr anchor="ctr"/>
                </a:tc>
                <a:tc>
                  <a:txBody>
                    <a:bodyPr/>
                    <a:lstStyle/>
                    <a:p>
                      <a:pPr algn="ctr"/>
                      <a:r>
                        <a:rPr lang="en-US" sz="1000">
                          <a:solidFill>
                            <a:srgbClr val="646466"/>
                          </a:solidFill>
                          <a:effectLst/>
                        </a:rPr>
                        <a:t>617</a:t>
                      </a:r>
                    </a:p>
                  </a:txBody>
                  <a:tcPr anchor="ctr"/>
                </a:tc>
                <a:tc>
                  <a:txBody>
                    <a:bodyPr/>
                    <a:lstStyle/>
                    <a:p>
                      <a:pPr algn="ctr"/>
                      <a:r>
                        <a:rPr lang="en-US" sz="1000">
                          <a:solidFill>
                            <a:srgbClr val="646466"/>
                          </a:solidFill>
                          <a:effectLst/>
                        </a:rPr>
                        <a:t>682</a:t>
                      </a:r>
                    </a:p>
                  </a:txBody>
                  <a:tcPr anchor="ctr"/>
                </a:tc>
                <a:tc>
                  <a:txBody>
                    <a:bodyPr/>
                    <a:lstStyle/>
                    <a:p>
                      <a:pPr algn="ctr"/>
                      <a:r>
                        <a:rPr lang="en-US" sz="1000">
                          <a:solidFill>
                            <a:srgbClr val="646466"/>
                          </a:solidFill>
                          <a:effectLst/>
                        </a:rPr>
                        <a:t>41</a:t>
                      </a:r>
                    </a:p>
                  </a:txBody>
                  <a:tcPr anchor="ctr"/>
                </a:tc>
                <a:tc>
                  <a:txBody>
                    <a:bodyPr/>
                    <a:lstStyle/>
                    <a:p>
                      <a:pPr algn="ctr"/>
                      <a:r>
                        <a:rPr lang="en-US" sz="1000">
                          <a:solidFill>
                            <a:srgbClr val="646466"/>
                          </a:solidFill>
                          <a:effectLst/>
                        </a:rPr>
                        <a:t>9</a:t>
                      </a:r>
                    </a:p>
                  </a:txBody>
                  <a:tcPr anchor="ctr"/>
                </a:tc>
                <a:extLst>
                  <a:ext uri="{0D108BD9-81ED-4DB2-BD59-A6C34878D82A}">
                    <a16:rowId xmlns:a16="http://schemas.microsoft.com/office/drawing/2014/main" val="2057543325"/>
                  </a:ext>
                </a:extLst>
              </a:tr>
              <a:tr h="303374">
                <a:tc>
                  <a:txBody>
                    <a:bodyPr/>
                    <a:lstStyle/>
                    <a:p>
                      <a:pPr algn="ctr"/>
                      <a:r>
                        <a:rPr lang="en-US" sz="1000">
                          <a:solidFill>
                            <a:srgbClr val="646466"/>
                          </a:solidFill>
                          <a:effectLst/>
                        </a:rPr>
                        <a:t>ten-crazy-cool-tshirts-facts</a:t>
                      </a:r>
                    </a:p>
                  </a:txBody>
                  <a:tcPr anchor="ctr"/>
                </a:tc>
                <a:tc>
                  <a:txBody>
                    <a:bodyPr/>
                    <a:lstStyle/>
                    <a:p>
                      <a:pPr algn="ctr"/>
                      <a:r>
                        <a:rPr lang="en-US" sz="1000" dirty="0">
                          <a:solidFill>
                            <a:srgbClr val="646466"/>
                          </a:solidFill>
                          <a:effectLst/>
                        </a:rPr>
                        <a:t>buzzfeed</a:t>
                      </a:r>
                    </a:p>
                  </a:txBody>
                  <a:tcPr anchor="ctr"/>
                </a:tc>
                <a:tc>
                  <a:txBody>
                    <a:bodyPr/>
                    <a:lstStyle/>
                    <a:p>
                      <a:pPr algn="ctr"/>
                      <a:r>
                        <a:rPr lang="en-US" sz="1000">
                          <a:solidFill>
                            <a:srgbClr val="646466"/>
                          </a:solidFill>
                          <a:effectLst/>
                        </a:rPr>
                        <a:t>587</a:t>
                      </a:r>
                    </a:p>
                  </a:txBody>
                  <a:tcPr anchor="ctr"/>
                </a:tc>
                <a:tc>
                  <a:txBody>
                    <a:bodyPr/>
                    <a:lstStyle/>
                    <a:p>
                      <a:pPr algn="ctr"/>
                      <a:r>
                        <a:rPr lang="en-US" sz="1000">
                          <a:solidFill>
                            <a:srgbClr val="646466"/>
                          </a:solidFill>
                          <a:effectLst/>
                        </a:rPr>
                        <a:t>570</a:t>
                      </a:r>
                    </a:p>
                  </a:txBody>
                  <a:tcPr anchor="ctr"/>
                </a:tc>
                <a:tc>
                  <a:txBody>
                    <a:bodyPr/>
                    <a:lstStyle/>
                    <a:p>
                      <a:pPr algn="ctr"/>
                      <a:r>
                        <a:rPr lang="en-US" sz="1000">
                          <a:solidFill>
                            <a:srgbClr val="646466"/>
                          </a:solidFill>
                          <a:effectLst/>
                        </a:rPr>
                        <a:t>32</a:t>
                      </a:r>
                    </a:p>
                  </a:txBody>
                  <a:tcPr anchor="ctr"/>
                </a:tc>
                <a:tc>
                  <a:txBody>
                    <a:bodyPr/>
                    <a:lstStyle/>
                    <a:p>
                      <a:pPr algn="ctr"/>
                      <a:r>
                        <a:rPr lang="en-US" sz="1000">
                          <a:solidFill>
                            <a:srgbClr val="646466"/>
                          </a:solidFill>
                          <a:effectLst/>
                        </a:rPr>
                        <a:t>9</a:t>
                      </a:r>
                    </a:p>
                  </a:txBody>
                  <a:tcPr anchor="ctr"/>
                </a:tc>
                <a:extLst>
                  <a:ext uri="{0D108BD9-81ED-4DB2-BD59-A6C34878D82A}">
                    <a16:rowId xmlns:a16="http://schemas.microsoft.com/office/drawing/2014/main" val="3805308671"/>
                  </a:ext>
                </a:extLst>
              </a:tr>
              <a:tr h="303374">
                <a:tc>
                  <a:txBody>
                    <a:bodyPr/>
                    <a:lstStyle/>
                    <a:p>
                      <a:pPr algn="ctr"/>
                      <a:r>
                        <a:rPr lang="en-US" sz="1000">
                          <a:solidFill>
                            <a:srgbClr val="646466"/>
                          </a:solidFill>
                          <a:effectLst/>
                        </a:rPr>
                        <a:t>interview-with-cool-tshirts-founder</a:t>
                      </a:r>
                    </a:p>
                  </a:txBody>
                  <a:tcPr anchor="ctr"/>
                </a:tc>
                <a:tc>
                  <a:txBody>
                    <a:bodyPr/>
                    <a:lstStyle/>
                    <a:p>
                      <a:pPr algn="ctr"/>
                      <a:r>
                        <a:rPr lang="en-US" sz="1000">
                          <a:solidFill>
                            <a:srgbClr val="646466"/>
                          </a:solidFill>
                          <a:effectLst/>
                        </a:rPr>
                        <a:t>medium</a:t>
                      </a:r>
                    </a:p>
                  </a:txBody>
                  <a:tcPr anchor="ctr"/>
                </a:tc>
                <a:tc>
                  <a:txBody>
                    <a:bodyPr/>
                    <a:lstStyle/>
                    <a:p>
                      <a:pPr algn="ctr"/>
                      <a:r>
                        <a:rPr lang="en-US" sz="1000">
                          <a:solidFill>
                            <a:srgbClr val="646466"/>
                          </a:solidFill>
                          <a:effectLst/>
                        </a:rPr>
                        <a:t>625</a:t>
                      </a:r>
                    </a:p>
                  </a:txBody>
                  <a:tcPr anchor="ctr"/>
                </a:tc>
                <a:tc>
                  <a:txBody>
                    <a:bodyPr/>
                    <a:lstStyle/>
                    <a:p>
                      <a:pPr algn="ctr"/>
                      <a:r>
                        <a:rPr lang="en-US" sz="1000">
                          <a:solidFill>
                            <a:srgbClr val="646466"/>
                          </a:solidFill>
                          <a:effectLst/>
                        </a:rPr>
                        <a:t>515</a:t>
                      </a:r>
                    </a:p>
                  </a:txBody>
                  <a:tcPr anchor="ctr"/>
                </a:tc>
                <a:tc>
                  <a:txBody>
                    <a:bodyPr/>
                    <a:lstStyle/>
                    <a:p>
                      <a:pPr algn="ctr"/>
                      <a:r>
                        <a:rPr lang="en-US" sz="1000">
                          <a:solidFill>
                            <a:srgbClr val="646466"/>
                          </a:solidFill>
                          <a:effectLst/>
                        </a:rPr>
                        <a:t>31</a:t>
                      </a:r>
                    </a:p>
                  </a:txBody>
                  <a:tcPr anchor="ctr"/>
                </a:tc>
                <a:tc>
                  <a:txBody>
                    <a:bodyPr/>
                    <a:lstStyle/>
                    <a:p>
                      <a:pPr algn="ctr"/>
                      <a:r>
                        <a:rPr lang="en-US" sz="1000">
                          <a:solidFill>
                            <a:srgbClr val="646466"/>
                          </a:solidFill>
                          <a:effectLst/>
                        </a:rPr>
                        <a:t>7</a:t>
                      </a:r>
                    </a:p>
                  </a:txBody>
                  <a:tcPr anchor="ctr"/>
                </a:tc>
                <a:extLst>
                  <a:ext uri="{0D108BD9-81ED-4DB2-BD59-A6C34878D82A}">
                    <a16:rowId xmlns:a16="http://schemas.microsoft.com/office/drawing/2014/main" val="629680810"/>
                  </a:ext>
                </a:extLst>
              </a:tr>
              <a:tr h="303374">
                <a:tc>
                  <a:txBody>
                    <a:bodyPr/>
                    <a:lstStyle/>
                    <a:p>
                      <a:pPr algn="ctr"/>
                      <a:r>
                        <a:rPr lang="en-US" sz="1000">
                          <a:solidFill>
                            <a:srgbClr val="646466"/>
                          </a:solidFill>
                          <a:effectLst/>
                        </a:rPr>
                        <a:t>cool-tshirts-search</a:t>
                      </a:r>
                    </a:p>
                  </a:txBody>
                  <a:tcPr anchor="ctr"/>
                </a:tc>
                <a:tc>
                  <a:txBody>
                    <a:bodyPr/>
                    <a:lstStyle/>
                    <a:p>
                      <a:pPr algn="ctr"/>
                      <a:r>
                        <a:rPr lang="en-US" sz="1000">
                          <a:solidFill>
                            <a:srgbClr val="646466"/>
                          </a:solidFill>
                          <a:effectLst/>
                        </a:rPr>
                        <a:t>google</a:t>
                      </a:r>
                    </a:p>
                  </a:txBody>
                  <a:tcPr anchor="ctr"/>
                </a:tc>
                <a:tc>
                  <a:txBody>
                    <a:bodyPr/>
                    <a:lstStyle/>
                    <a:p>
                      <a:pPr algn="ctr"/>
                      <a:r>
                        <a:rPr lang="en-US" sz="1000">
                          <a:solidFill>
                            <a:srgbClr val="646466"/>
                          </a:solidFill>
                          <a:effectLst/>
                        </a:rPr>
                        <a:t>171</a:t>
                      </a:r>
                    </a:p>
                  </a:txBody>
                  <a:tcPr anchor="ctr"/>
                </a:tc>
                <a:tc>
                  <a:txBody>
                    <a:bodyPr/>
                    <a:lstStyle/>
                    <a:p>
                      <a:pPr algn="ctr"/>
                      <a:r>
                        <a:rPr lang="en-US" sz="1000">
                          <a:solidFill>
                            <a:srgbClr val="646466"/>
                          </a:solidFill>
                          <a:effectLst/>
                        </a:rPr>
                        <a:t>133</a:t>
                      </a:r>
                    </a:p>
                  </a:txBody>
                  <a:tcPr anchor="ctr"/>
                </a:tc>
                <a:tc>
                  <a:txBody>
                    <a:bodyPr/>
                    <a:lstStyle/>
                    <a:p>
                      <a:pPr algn="ctr"/>
                      <a:r>
                        <a:rPr lang="en-US" sz="1000">
                          <a:solidFill>
                            <a:srgbClr val="646466"/>
                          </a:solidFill>
                          <a:effectLst/>
                        </a:rPr>
                        <a:t>7</a:t>
                      </a:r>
                    </a:p>
                  </a:txBody>
                  <a:tcPr anchor="ctr"/>
                </a:tc>
                <a:tc>
                  <a:txBody>
                    <a:bodyPr/>
                    <a:lstStyle/>
                    <a:p>
                      <a:pPr algn="ctr"/>
                      <a:r>
                        <a:rPr lang="en-US" sz="1000" dirty="0">
                          <a:solidFill>
                            <a:srgbClr val="646466"/>
                          </a:solidFill>
                          <a:effectLst/>
                        </a:rPr>
                        <a:t>2</a:t>
                      </a:r>
                    </a:p>
                  </a:txBody>
                  <a:tcPr anchor="ctr"/>
                </a:tc>
                <a:extLst>
                  <a:ext uri="{0D108BD9-81ED-4DB2-BD59-A6C34878D82A}">
                    <a16:rowId xmlns:a16="http://schemas.microsoft.com/office/drawing/2014/main" val="2688970042"/>
                  </a:ext>
                </a:extLst>
              </a:tr>
            </a:tbl>
          </a:graphicData>
        </a:graphic>
      </p:graphicFrame>
    </p:spTree>
    <p:extLst>
      <p:ext uri="{BB962C8B-B14F-4D97-AF65-F5344CB8AC3E}">
        <p14:creationId xmlns:p14="http://schemas.microsoft.com/office/powerpoint/2010/main" val="4027865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0116" y="-91202"/>
            <a:ext cx="8520600" cy="634128"/>
          </a:xfrm>
          <a:prstGeom prst="rect">
            <a:avLst/>
          </a:prstGeom>
          <a:noFill/>
          <a:ln>
            <a:noFill/>
          </a:ln>
        </p:spPr>
        <p:txBody>
          <a:bodyPr spcFirstLastPara="1" wrap="square" lIns="91425" tIns="91425" rIns="91425" bIns="91425" anchor="b" anchorCtr="0">
            <a:noAutofit/>
          </a:bodyPr>
          <a:lstStyle/>
          <a:p>
            <a:pPr lvl="0"/>
            <a:r>
              <a:rPr lang="en" sz="2000" b="1" dirty="0">
                <a:solidFill>
                  <a:srgbClr val="295269"/>
                </a:solidFill>
                <a:latin typeface="Roboto"/>
                <a:ea typeface="Roboto"/>
                <a:cs typeface="Roboto"/>
                <a:sym typeface="Roboto"/>
              </a:rPr>
              <a:t>3.3</a:t>
            </a:r>
            <a:r>
              <a:rPr lang="en-US" sz="2000" b="1" dirty="0">
                <a:solidFill>
                  <a:srgbClr val="295269"/>
                </a:solidFill>
                <a:latin typeface="Roboto"/>
                <a:ea typeface="Roboto"/>
                <a:cs typeface="Roboto"/>
                <a:sym typeface="Roboto"/>
              </a:rPr>
              <a:t> Insights</a:t>
            </a:r>
            <a:endParaRPr sz="2000" b="1" dirty="0">
              <a:solidFill>
                <a:srgbClr val="295269"/>
              </a:solidFill>
              <a:latin typeface="Roboto"/>
              <a:ea typeface="Roboto"/>
              <a:cs typeface="Roboto"/>
              <a:sym typeface="Roboto"/>
            </a:endParaRPr>
          </a:p>
        </p:txBody>
      </p:sp>
      <p:sp>
        <p:nvSpPr>
          <p:cNvPr id="324" name="Shape 324"/>
          <p:cNvSpPr txBox="1"/>
          <p:nvPr/>
        </p:nvSpPr>
        <p:spPr>
          <a:xfrm>
            <a:off x="268422" y="437982"/>
            <a:ext cx="5931799" cy="154020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noProof="1">
                <a:latin typeface="Roboto"/>
                <a:ea typeface="Roboto"/>
                <a:sym typeface="Roboto"/>
              </a:rPr>
              <a:t>What is the journey of users who purchased shirts from CoolTShirt site?</a:t>
            </a:r>
          </a:p>
          <a:p>
            <a:pPr marL="171450" lvl="0" indent="-171450">
              <a:lnSpc>
                <a:spcPct val="115000"/>
              </a:lnSpc>
              <a:buClr>
                <a:schemeClr val="dk1"/>
              </a:buClr>
              <a:buSzPts val="1100"/>
              <a:buFont typeface="Arial" panose="020B0604020202020204" pitchFamily="34" charset="0"/>
              <a:buChar char="•"/>
            </a:pPr>
            <a:r>
              <a:rPr lang="en-US" sz="1200" noProof="1">
                <a:latin typeface="Roboto"/>
                <a:ea typeface="Roboto"/>
                <a:sym typeface="Roboto"/>
              </a:rPr>
              <a:t>This table represent the only users who purchased items on CoolTshirt site and their first touches </a:t>
            </a:r>
          </a:p>
        </p:txBody>
      </p:sp>
      <p:sp>
        <p:nvSpPr>
          <p:cNvPr id="4" name="Shape 323">
            <a:extLst>
              <a:ext uri="{FF2B5EF4-FFF2-40B4-BE49-F238E27FC236}">
                <a16:creationId xmlns:a16="http://schemas.microsoft.com/office/drawing/2014/main" id="{61BC377F-6562-4576-BF1D-2632C1C39F05}"/>
              </a:ext>
            </a:extLst>
          </p:cNvPr>
          <p:cNvSpPr txBox="1"/>
          <p:nvPr/>
        </p:nvSpPr>
        <p:spPr>
          <a:xfrm>
            <a:off x="6200222" y="437982"/>
            <a:ext cx="2943777" cy="4611868"/>
          </a:xfrm>
          <a:prstGeom prst="rect">
            <a:avLst/>
          </a:pr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p>
            <a:r>
              <a:rPr lang="en-US" sz="800" noProof="1">
                <a:solidFill>
                  <a:srgbClr val="B3CCFF"/>
                </a:solidFill>
                <a:latin typeface="Monaco, Menlo,  Ubuntu Mono"/>
              </a:rPr>
              <a:t>WITH</a:t>
            </a:r>
            <a:r>
              <a:rPr lang="en-US" sz="800" noProof="1">
                <a:solidFill>
                  <a:srgbClr val="FFFFFF"/>
                </a:solidFill>
                <a:latin typeface="Monaco, Menlo,  Ubuntu Mono"/>
              </a:rPr>
              <a:t> journey </a:t>
            </a:r>
            <a:r>
              <a:rPr lang="en-US" sz="800" noProof="1">
                <a:solidFill>
                  <a:srgbClr val="B3CCFF"/>
                </a:solidFill>
                <a:latin typeface="Monaco, Menlo,  Ubuntu Mono"/>
              </a:rPr>
              <a:t>as</a:t>
            </a:r>
            <a:r>
              <a:rPr lang="en-US" sz="800" noProof="1">
                <a:solidFill>
                  <a:srgbClr val="FFFFFF"/>
                </a:solidFill>
                <a:latin typeface="Monaco, Menlo,  Ubuntu Mono"/>
              </a:rPr>
              <a:t> </a:t>
            </a:r>
          </a:p>
          <a:p>
            <a:r>
              <a:rPr lang="en-US" sz="800" noProof="1">
                <a:solidFill>
                  <a:srgbClr val="FFFFFF"/>
                </a:solidFill>
                <a:latin typeface="Monaco, Menlo,  Ubuntu Mono"/>
              </a:rPr>
              <a:t>  </a:t>
            </a:r>
            <a:r>
              <a:rPr lang="en-US" sz="800" noProof="1">
                <a:solidFill>
                  <a:srgbClr val="E85D7F"/>
                </a:solidFill>
                <a:latin typeface="Monaco, Menlo,  Ubuntu Mono"/>
              </a:rPr>
              <a:t>(</a:t>
            </a:r>
            <a:r>
              <a:rPr lang="en-US" sz="800" noProof="1">
                <a:solidFill>
                  <a:srgbClr val="B3CCFF"/>
                </a:solidFill>
                <a:latin typeface="Monaco, Menlo,  Ubuntu Mono"/>
              </a:rPr>
              <a:t>SELECT</a:t>
            </a:r>
            <a:r>
              <a:rPr lang="en-US" sz="800" noProof="1">
                <a:solidFill>
                  <a:srgbClr val="FFFFFF"/>
                </a:solidFill>
                <a:latin typeface="Monaco, Menlo,  Ubuntu Mono"/>
              </a:rPr>
              <a:t> *</a:t>
            </a:r>
          </a:p>
          <a:p>
            <a:r>
              <a:rPr lang="en-US" sz="800" noProof="1">
                <a:solidFill>
                  <a:srgbClr val="FFFFFF"/>
                </a:solidFill>
                <a:latin typeface="Monaco, Menlo,  Ubuntu Mono"/>
              </a:rPr>
              <a:t>  </a:t>
            </a:r>
            <a:r>
              <a:rPr lang="en-US" sz="800" noProof="1">
                <a:solidFill>
                  <a:srgbClr val="B3CCFF"/>
                </a:solidFill>
                <a:latin typeface="Monaco, Menlo,  Ubuntu Mono"/>
              </a:rPr>
              <a:t>FROM</a:t>
            </a:r>
            <a:r>
              <a:rPr lang="en-US" sz="800" noProof="1">
                <a:solidFill>
                  <a:srgbClr val="FFFFFF"/>
                </a:solidFill>
                <a:latin typeface="Monaco, Menlo,  Ubuntu Mono"/>
              </a:rPr>
              <a:t> page_visits</a:t>
            </a:r>
          </a:p>
          <a:p>
            <a:r>
              <a:rPr lang="en-US" sz="800" noProof="1">
                <a:solidFill>
                  <a:srgbClr val="FFFFFF"/>
                </a:solidFill>
                <a:latin typeface="Monaco, Menlo,  Ubuntu Mono"/>
              </a:rPr>
              <a:t>  </a:t>
            </a:r>
            <a:r>
              <a:rPr lang="en-US" sz="800" noProof="1">
                <a:solidFill>
                  <a:srgbClr val="B3CCFF"/>
                </a:solidFill>
                <a:latin typeface="Monaco, Menlo,  Ubuntu Mono"/>
              </a:rPr>
              <a:t>WHERE</a:t>
            </a:r>
            <a:r>
              <a:rPr lang="en-US" sz="800" noProof="1">
                <a:solidFill>
                  <a:srgbClr val="FFFFFF"/>
                </a:solidFill>
                <a:latin typeface="Monaco, Menlo,  Ubuntu Mono"/>
              </a:rPr>
              <a:t> page_name = </a:t>
            </a:r>
            <a:r>
              <a:rPr lang="en-US" sz="800" noProof="1">
                <a:solidFill>
                  <a:srgbClr val="FFE083"/>
                </a:solidFill>
                <a:latin typeface="Monaco, Menlo,  Ubuntu Mono"/>
              </a:rPr>
              <a:t>'4 - purchase’</a:t>
            </a:r>
            <a:r>
              <a:rPr lang="en-US" sz="800" noProof="1">
                <a:solidFill>
                  <a:srgbClr val="E85D7F"/>
                </a:solidFill>
                <a:latin typeface="Monaco, Menlo,  Ubuntu Mono"/>
              </a:rPr>
              <a:t>)</a:t>
            </a:r>
            <a:r>
              <a:rPr lang="en-US" sz="800" noProof="1">
                <a:solidFill>
                  <a:srgbClr val="FFFFFF"/>
                </a:solidFill>
                <a:latin typeface="Monaco, Menlo,  Ubuntu Mono"/>
              </a:rPr>
              <a:t>,</a:t>
            </a:r>
          </a:p>
          <a:p>
            <a:endParaRPr lang="en-US" sz="800" noProof="1">
              <a:solidFill>
                <a:srgbClr val="FFFFFF"/>
              </a:solidFill>
              <a:latin typeface="Monaco, Menlo,  Ubuntu Mono"/>
            </a:endParaRPr>
          </a:p>
          <a:p>
            <a:r>
              <a:rPr lang="en-US" sz="800" noProof="1">
                <a:solidFill>
                  <a:srgbClr val="FFFFFF"/>
                </a:solidFill>
                <a:latin typeface="Monaco, Menlo,  Ubuntu Mono"/>
              </a:rPr>
              <a:t>join_tables </a:t>
            </a:r>
            <a:r>
              <a:rPr lang="en-US" sz="800" noProof="1">
                <a:solidFill>
                  <a:srgbClr val="B3CCFF"/>
                </a:solidFill>
                <a:latin typeface="Monaco, Menlo,  Ubuntu Mono"/>
              </a:rPr>
              <a:t>as</a:t>
            </a:r>
            <a:r>
              <a:rPr lang="en-US" sz="800" noProof="1">
                <a:solidFill>
                  <a:srgbClr val="FFFFFF"/>
                </a:solidFill>
                <a:latin typeface="Monaco, Menlo,  Ubuntu Mono"/>
              </a:rPr>
              <a:t> </a:t>
            </a:r>
          </a:p>
          <a:p>
            <a:r>
              <a:rPr lang="en-US" sz="800" noProof="1">
                <a:solidFill>
                  <a:srgbClr val="FFFFFF"/>
                </a:solidFill>
                <a:latin typeface="Monaco, Menlo,  Ubuntu Mono"/>
              </a:rPr>
              <a:t>  </a:t>
            </a:r>
            <a:r>
              <a:rPr lang="en-US" sz="800" noProof="1">
                <a:solidFill>
                  <a:srgbClr val="E85D7F"/>
                </a:solidFill>
                <a:latin typeface="Monaco, Menlo,  Ubuntu Mono"/>
              </a:rPr>
              <a:t>(</a:t>
            </a:r>
            <a:r>
              <a:rPr lang="en-US" sz="800" noProof="1">
                <a:solidFill>
                  <a:srgbClr val="B3CCFF"/>
                </a:solidFill>
                <a:latin typeface="Monaco, Menlo,  Ubuntu Mono"/>
              </a:rPr>
              <a:t>SELECT</a:t>
            </a:r>
            <a:r>
              <a:rPr lang="en-US" sz="800" noProof="1">
                <a:solidFill>
                  <a:srgbClr val="FFFFFF"/>
                </a:solidFill>
                <a:latin typeface="Monaco, Menlo,  Ubuntu Mono"/>
              </a:rPr>
              <a:t> </a:t>
            </a:r>
          </a:p>
          <a:p>
            <a:r>
              <a:rPr lang="en-US" sz="800" noProof="1">
                <a:solidFill>
                  <a:srgbClr val="FFFFFF"/>
                </a:solidFill>
                <a:latin typeface="Monaco, Menlo,  Ubuntu Mono"/>
              </a:rPr>
              <a:t>    pv.user_id,</a:t>
            </a:r>
          </a:p>
          <a:p>
            <a:r>
              <a:rPr lang="en-US" sz="800" noProof="1">
                <a:solidFill>
                  <a:srgbClr val="FFFFFF"/>
                </a:solidFill>
                <a:latin typeface="Monaco, Menlo,  Ubuntu Mono"/>
              </a:rPr>
              <a:t>    pv.page_name,</a:t>
            </a:r>
          </a:p>
          <a:p>
            <a:r>
              <a:rPr lang="en-US" sz="800" noProof="1">
                <a:solidFill>
                  <a:srgbClr val="FFFFFF"/>
                </a:solidFill>
                <a:latin typeface="Monaco, Menlo,  Ubuntu Mono"/>
              </a:rPr>
              <a:t>    pv.</a:t>
            </a:r>
            <a:r>
              <a:rPr lang="en-US" sz="800" noProof="1">
                <a:solidFill>
                  <a:srgbClr val="B3CCFF"/>
                </a:solidFill>
                <a:latin typeface="Monaco, Menlo,  Ubuntu Mono"/>
              </a:rPr>
              <a:t>timestamp</a:t>
            </a:r>
            <a:r>
              <a:rPr lang="en-US" sz="800" noProof="1">
                <a:solidFill>
                  <a:srgbClr val="FFFFFF"/>
                </a:solidFill>
                <a:latin typeface="Monaco, Menlo,  Ubuntu Mono"/>
              </a:rPr>
              <a:t>,</a:t>
            </a:r>
          </a:p>
          <a:p>
            <a:r>
              <a:rPr lang="en-US" sz="800" noProof="1">
                <a:solidFill>
                  <a:srgbClr val="FFFFFF"/>
                </a:solidFill>
                <a:latin typeface="Monaco, Menlo,  Ubuntu Mono"/>
              </a:rPr>
              <a:t>    pv.utm_campaign,</a:t>
            </a:r>
          </a:p>
          <a:p>
            <a:r>
              <a:rPr lang="en-US" sz="800" noProof="1">
                <a:solidFill>
                  <a:srgbClr val="FFFFFF"/>
                </a:solidFill>
                <a:latin typeface="Monaco, Menlo,  Ubuntu Mono"/>
              </a:rPr>
              <a:t>    pv.utm_source</a:t>
            </a:r>
          </a:p>
          <a:p>
            <a:r>
              <a:rPr lang="en-US" sz="800" noProof="1">
                <a:solidFill>
                  <a:srgbClr val="FFFFFF"/>
                </a:solidFill>
                <a:latin typeface="Monaco, Menlo,  Ubuntu Mono"/>
              </a:rPr>
              <a:t>  </a:t>
            </a:r>
            <a:r>
              <a:rPr lang="en-US" sz="800" noProof="1">
                <a:solidFill>
                  <a:srgbClr val="B3CCFF"/>
                </a:solidFill>
                <a:latin typeface="Monaco, Menlo,  Ubuntu Mono"/>
              </a:rPr>
              <a:t>FROM</a:t>
            </a:r>
            <a:r>
              <a:rPr lang="en-US" sz="800" noProof="1">
                <a:solidFill>
                  <a:srgbClr val="FFFFFF"/>
                </a:solidFill>
                <a:latin typeface="Monaco, Menlo,  Ubuntu Mono"/>
              </a:rPr>
              <a:t> journey</a:t>
            </a:r>
          </a:p>
          <a:p>
            <a:r>
              <a:rPr lang="en-US" sz="800" noProof="1">
                <a:solidFill>
                  <a:srgbClr val="FFFFFF"/>
                </a:solidFill>
                <a:latin typeface="Monaco, Menlo,  Ubuntu Mono"/>
              </a:rPr>
              <a:t>  </a:t>
            </a:r>
            <a:r>
              <a:rPr lang="en-US" sz="800" noProof="1">
                <a:solidFill>
                  <a:srgbClr val="B3CCFF"/>
                </a:solidFill>
                <a:latin typeface="Monaco, Menlo,  Ubuntu Mono"/>
              </a:rPr>
              <a:t>INNER</a:t>
            </a:r>
            <a:r>
              <a:rPr lang="en-US" sz="800" noProof="1">
                <a:solidFill>
                  <a:srgbClr val="FFFFFF"/>
                </a:solidFill>
                <a:latin typeface="Monaco, Menlo,  Ubuntu Mono"/>
              </a:rPr>
              <a:t> </a:t>
            </a:r>
            <a:r>
              <a:rPr lang="en-US" sz="800" noProof="1">
                <a:solidFill>
                  <a:srgbClr val="B3CCFF"/>
                </a:solidFill>
                <a:latin typeface="Monaco, Menlo,  Ubuntu Mono"/>
              </a:rPr>
              <a:t>JOIN</a:t>
            </a:r>
            <a:r>
              <a:rPr lang="en-US" sz="800" noProof="1">
                <a:solidFill>
                  <a:srgbClr val="FFFFFF"/>
                </a:solidFill>
                <a:latin typeface="Monaco, Menlo,  Ubuntu Mono"/>
              </a:rPr>
              <a:t> page_visits </a:t>
            </a:r>
            <a:r>
              <a:rPr lang="en-US" sz="800" noProof="1">
                <a:solidFill>
                  <a:srgbClr val="B3CCFF"/>
                </a:solidFill>
                <a:latin typeface="Monaco, Menlo,  Ubuntu Mono"/>
              </a:rPr>
              <a:t>as</a:t>
            </a:r>
            <a:r>
              <a:rPr lang="en-US" sz="800" noProof="1">
                <a:solidFill>
                  <a:srgbClr val="FFFFFF"/>
                </a:solidFill>
                <a:latin typeface="Monaco, Menlo,  Ubuntu Mono"/>
              </a:rPr>
              <a:t> pv</a:t>
            </a:r>
          </a:p>
          <a:p>
            <a:r>
              <a:rPr lang="en-US" sz="800" noProof="1">
                <a:solidFill>
                  <a:srgbClr val="FFFFFF"/>
                </a:solidFill>
                <a:latin typeface="Monaco, Menlo,  Ubuntu Mono"/>
              </a:rPr>
              <a:t>    </a:t>
            </a:r>
            <a:r>
              <a:rPr lang="en-US" sz="800" noProof="1">
                <a:solidFill>
                  <a:srgbClr val="B3CCFF"/>
                </a:solidFill>
                <a:latin typeface="Monaco, Menlo,  Ubuntu Mono"/>
              </a:rPr>
              <a:t>ON</a:t>
            </a:r>
            <a:r>
              <a:rPr lang="en-US" sz="800" noProof="1">
                <a:solidFill>
                  <a:srgbClr val="FFFFFF"/>
                </a:solidFill>
                <a:latin typeface="Monaco, Menlo,  Ubuntu Mono"/>
              </a:rPr>
              <a:t> journey.user_id = pv.user_id</a:t>
            </a:r>
            <a:r>
              <a:rPr lang="en-US" sz="800" noProof="1">
                <a:solidFill>
                  <a:srgbClr val="E85D7F"/>
                </a:solidFill>
                <a:latin typeface="Monaco, Menlo,  Ubuntu Mono"/>
              </a:rPr>
              <a:t>)</a:t>
            </a:r>
            <a:r>
              <a:rPr lang="en-US" sz="800" noProof="1">
                <a:solidFill>
                  <a:srgbClr val="FFFFFF"/>
                </a:solidFill>
                <a:latin typeface="Monaco, Menlo,  Ubuntu Mono"/>
              </a:rPr>
              <a:t>,</a:t>
            </a:r>
          </a:p>
          <a:p>
            <a:endParaRPr lang="en-US" sz="800" noProof="1">
              <a:solidFill>
                <a:srgbClr val="FFFFFF"/>
              </a:solidFill>
              <a:latin typeface="Monaco, Menlo,  Ubuntu Mono"/>
            </a:endParaRPr>
          </a:p>
          <a:p>
            <a:r>
              <a:rPr lang="en-US" sz="800" noProof="1">
                <a:solidFill>
                  <a:srgbClr val="FFFFFF"/>
                </a:solidFill>
                <a:latin typeface="Monaco, Menlo,  Ubuntu Mono"/>
              </a:rPr>
              <a:t>first_journey </a:t>
            </a:r>
            <a:r>
              <a:rPr lang="en-US" sz="800" noProof="1">
                <a:solidFill>
                  <a:srgbClr val="B3CCFF"/>
                </a:solidFill>
                <a:latin typeface="Monaco, Menlo,  Ubuntu Mono"/>
              </a:rPr>
              <a:t>as</a:t>
            </a:r>
            <a:r>
              <a:rPr lang="en-US" sz="800" noProof="1">
                <a:solidFill>
                  <a:srgbClr val="FFFFFF"/>
                </a:solidFill>
                <a:latin typeface="Monaco, Menlo,  Ubuntu Mono"/>
              </a:rPr>
              <a:t> </a:t>
            </a:r>
          </a:p>
          <a:p>
            <a:r>
              <a:rPr lang="en-US" sz="800" noProof="1">
                <a:solidFill>
                  <a:srgbClr val="FFFFFF"/>
                </a:solidFill>
                <a:latin typeface="Monaco, Menlo,  Ubuntu Mono"/>
              </a:rPr>
              <a:t>  </a:t>
            </a:r>
            <a:r>
              <a:rPr lang="en-US" sz="800" noProof="1">
                <a:solidFill>
                  <a:srgbClr val="E85D7F"/>
                </a:solidFill>
                <a:latin typeface="Monaco, Menlo,  Ubuntu Mono"/>
              </a:rPr>
              <a:t>(</a:t>
            </a:r>
            <a:r>
              <a:rPr lang="en-US" sz="800" noProof="1">
                <a:solidFill>
                  <a:srgbClr val="B3CCFF"/>
                </a:solidFill>
                <a:latin typeface="Monaco, Menlo,  Ubuntu Mono"/>
              </a:rPr>
              <a:t>SELECT</a:t>
            </a:r>
            <a:r>
              <a:rPr lang="en-US" sz="800" noProof="1">
                <a:solidFill>
                  <a:srgbClr val="FFFFFF"/>
                </a:solidFill>
                <a:latin typeface="Monaco, Menlo,  Ubuntu Mono"/>
              </a:rPr>
              <a:t> </a:t>
            </a:r>
          </a:p>
          <a:p>
            <a:r>
              <a:rPr lang="en-US" sz="800" noProof="1">
                <a:solidFill>
                  <a:srgbClr val="FFFFFF"/>
                </a:solidFill>
                <a:latin typeface="Monaco, Menlo,  Ubuntu Mono"/>
              </a:rPr>
              <a:t>    page_name,</a:t>
            </a:r>
          </a:p>
          <a:p>
            <a:r>
              <a:rPr lang="en-US" sz="800" noProof="1">
                <a:solidFill>
                  <a:srgbClr val="FFFFFF"/>
                </a:solidFill>
                <a:latin typeface="Monaco, Menlo,  Ubuntu Mono"/>
              </a:rPr>
              <a:t>    utm_campaign,</a:t>
            </a:r>
          </a:p>
          <a:p>
            <a:r>
              <a:rPr lang="en-US" sz="800" noProof="1">
                <a:solidFill>
                  <a:srgbClr val="FFFFFF"/>
                </a:solidFill>
                <a:latin typeface="Monaco, Menlo,  Ubuntu Mono"/>
              </a:rPr>
              <a:t>    utm_source</a:t>
            </a:r>
          </a:p>
          <a:p>
            <a:r>
              <a:rPr lang="en-US" sz="800" noProof="1">
                <a:solidFill>
                  <a:srgbClr val="FFFFFF"/>
                </a:solidFill>
                <a:latin typeface="Monaco, Menlo,  Ubuntu Mono"/>
              </a:rPr>
              <a:t>  </a:t>
            </a:r>
            <a:r>
              <a:rPr lang="en-US" sz="800" noProof="1">
                <a:solidFill>
                  <a:srgbClr val="B3CCFF"/>
                </a:solidFill>
                <a:latin typeface="Monaco, Menlo,  Ubuntu Mono"/>
              </a:rPr>
              <a:t>FROM</a:t>
            </a:r>
            <a:r>
              <a:rPr lang="en-US" sz="800" noProof="1">
                <a:solidFill>
                  <a:srgbClr val="FFFFFF"/>
                </a:solidFill>
                <a:latin typeface="Monaco, Menlo,  Ubuntu Mono"/>
              </a:rPr>
              <a:t> join_tables</a:t>
            </a:r>
          </a:p>
          <a:p>
            <a:r>
              <a:rPr lang="en-US" sz="800" noProof="1">
                <a:solidFill>
                  <a:srgbClr val="FFFFFF"/>
                </a:solidFill>
                <a:latin typeface="Monaco, Menlo,  Ubuntu Mono"/>
              </a:rPr>
              <a:t>  </a:t>
            </a:r>
            <a:r>
              <a:rPr lang="en-US" sz="800" noProof="1">
                <a:solidFill>
                  <a:srgbClr val="B3CCFF"/>
                </a:solidFill>
                <a:latin typeface="Monaco, Menlo,  Ubuntu Mono"/>
              </a:rPr>
              <a:t>WHERE</a:t>
            </a:r>
            <a:r>
              <a:rPr lang="en-US" sz="800" noProof="1">
                <a:solidFill>
                  <a:srgbClr val="FFFFFF"/>
                </a:solidFill>
                <a:latin typeface="Monaco, Menlo,  Ubuntu Mono"/>
              </a:rPr>
              <a:t> page_name = </a:t>
            </a:r>
            <a:r>
              <a:rPr lang="en-US" sz="800" noProof="1">
                <a:solidFill>
                  <a:srgbClr val="FFE083"/>
                </a:solidFill>
                <a:latin typeface="Monaco, Menlo,  Ubuntu Mono"/>
              </a:rPr>
              <a:t>'1 - landing_page'</a:t>
            </a:r>
            <a:r>
              <a:rPr lang="en-US" sz="800" noProof="1">
                <a:solidFill>
                  <a:srgbClr val="FFFFFF"/>
                </a:solidFill>
                <a:latin typeface="Monaco, Menlo,  Ubuntu Mono"/>
              </a:rPr>
              <a:t> </a:t>
            </a:r>
            <a:r>
              <a:rPr lang="en-US" sz="800" noProof="1">
                <a:solidFill>
                  <a:srgbClr val="B3CCFF"/>
                </a:solidFill>
                <a:latin typeface="Monaco, Menlo,  Ubuntu Mono"/>
              </a:rPr>
              <a:t>OR</a:t>
            </a:r>
            <a:r>
              <a:rPr lang="en-US" sz="800" noProof="1">
                <a:solidFill>
                  <a:srgbClr val="FFFFFF"/>
                </a:solidFill>
                <a:latin typeface="Monaco, Menlo,  Ubuntu Mono"/>
              </a:rPr>
              <a:t> page_name = </a:t>
            </a:r>
            <a:r>
              <a:rPr lang="en-US" sz="800" noProof="1">
                <a:solidFill>
                  <a:srgbClr val="FFE083"/>
                </a:solidFill>
                <a:latin typeface="Monaco, Menlo,  Ubuntu Mono"/>
              </a:rPr>
              <a:t>'2 - shopping_cart’</a:t>
            </a:r>
            <a:r>
              <a:rPr lang="en-US" sz="800" noProof="1">
                <a:solidFill>
                  <a:srgbClr val="E85D7F"/>
                </a:solidFill>
                <a:latin typeface="Monaco, Menlo,  Ubuntu Mono"/>
              </a:rPr>
              <a:t>)</a:t>
            </a:r>
            <a:r>
              <a:rPr lang="en-US" sz="800" noProof="1">
                <a:solidFill>
                  <a:srgbClr val="FFFFFF"/>
                </a:solidFill>
                <a:latin typeface="Monaco, Menlo,  Ubuntu Mono"/>
              </a:rPr>
              <a:t>,</a:t>
            </a:r>
          </a:p>
          <a:p>
            <a:endParaRPr lang="en-US" sz="800" noProof="1">
              <a:solidFill>
                <a:srgbClr val="FFFFFF"/>
              </a:solidFill>
              <a:latin typeface="Monaco, Menlo,  Ubuntu Mono"/>
            </a:endParaRPr>
          </a:p>
          <a:p>
            <a:r>
              <a:rPr lang="en-US" sz="800" noProof="1">
                <a:solidFill>
                  <a:srgbClr val="FFFFFF"/>
                </a:solidFill>
                <a:latin typeface="Monaco, Menlo,  Ubuntu Mono"/>
              </a:rPr>
              <a:t>landing_page </a:t>
            </a:r>
            <a:r>
              <a:rPr lang="en-US" sz="800" noProof="1">
                <a:solidFill>
                  <a:srgbClr val="B3CCFF"/>
                </a:solidFill>
                <a:latin typeface="Monaco, Menlo,  Ubuntu Mono"/>
              </a:rPr>
              <a:t>as</a:t>
            </a:r>
            <a:r>
              <a:rPr lang="en-US" sz="800" noProof="1">
                <a:solidFill>
                  <a:srgbClr val="FFFFFF"/>
                </a:solidFill>
                <a:latin typeface="Monaco, Menlo,  Ubuntu Mono"/>
              </a:rPr>
              <a:t> </a:t>
            </a:r>
          </a:p>
          <a:p>
            <a:r>
              <a:rPr lang="en-US" sz="800" noProof="1">
                <a:solidFill>
                  <a:srgbClr val="FFFFFF"/>
                </a:solidFill>
                <a:latin typeface="Monaco, Menlo,  Ubuntu Mono"/>
              </a:rPr>
              <a:t>  </a:t>
            </a:r>
            <a:r>
              <a:rPr lang="en-US" sz="800" noProof="1">
                <a:solidFill>
                  <a:srgbClr val="E85D7F"/>
                </a:solidFill>
                <a:latin typeface="Monaco, Menlo,  Ubuntu Mono"/>
              </a:rPr>
              <a:t>(</a:t>
            </a:r>
            <a:r>
              <a:rPr lang="en-US" sz="800" noProof="1">
                <a:solidFill>
                  <a:srgbClr val="B3CCFF"/>
                </a:solidFill>
                <a:latin typeface="Monaco, Menlo,  Ubuntu Mono"/>
              </a:rPr>
              <a:t>SELECT</a:t>
            </a:r>
            <a:r>
              <a:rPr lang="en-US" sz="800" noProof="1">
                <a:solidFill>
                  <a:srgbClr val="FFFFFF"/>
                </a:solidFill>
                <a:latin typeface="Monaco, Menlo,  Ubuntu Mono"/>
              </a:rPr>
              <a:t> </a:t>
            </a:r>
          </a:p>
          <a:p>
            <a:r>
              <a:rPr lang="en-US" sz="800" noProof="1">
                <a:solidFill>
                  <a:srgbClr val="FFFFFF"/>
                </a:solidFill>
                <a:latin typeface="Monaco, Menlo,  Ubuntu Mono"/>
              </a:rPr>
              <a:t>      utm_campaign,</a:t>
            </a:r>
          </a:p>
          <a:p>
            <a:r>
              <a:rPr lang="en-US" sz="800" noProof="1">
                <a:solidFill>
                  <a:srgbClr val="FFFFFF"/>
                </a:solidFill>
                <a:latin typeface="Monaco, Menlo,  Ubuntu Mono"/>
              </a:rPr>
              <a:t>      utm_source,</a:t>
            </a:r>
          </a:p>
          <a:p>
            <a:r>
              <a:rPr lang="en-US" sz="800" noProof="1">
                <a:solidFill>
                  <a:srgbClr val="FFFFFF"/>
                </a:solidFill>
                <a:latin typeface="Monaco, Menlo,  Ubuntu Mono"/>
              </a:rPr>
              <a:t>      </a:t>
            </a:r>
            <a:r>
              <a:rPr lang="en-US" sz="800" noProof="1">
                <a:solidFill>
                  <a:srgbClr val="B3CCFF"/>
                </a:solidFill>
                <a:latin typeface="Monaco, Menlo,  Ubuntu Mono"/>
              </a:rPr>
              <a:t>COUNT</a:t>
            </a:r>
            <a:r>
              <a:rPr lang="en-US" sz="800" noProof="1">
                <a:solidFill>
                  <a:srgbClr val="E85D7F"/>
                </a:solidFill>
                <a:latin typeface="Monaco, Menlo,  Ubuntu Mono"/>
              </a:rPr>
              <a:t>(</a:t>
            </a:r>
            <a:r>
              <a:rPr lang="en-US" sz="800" noProof="1">
                <a:solidFill>
                  <a:srgbClr val="FFFFFF"/>
                </a:solidFill>
                <a:latin typeface="Monaco, Menlo,  Ubuntu Mono"/>
              </a:rPr>
              <a:t>*</a:t>
            </a:r>
            <a:r>
              <a:rPr lang="en-US" sz="800" noProof="1">
                <a:solidFill>
                  <a:srgbClr val="E85D7F"/>
                </a:solidFill>
                <a:latin typeface="Monaco, Menlo,  Ubuntu Mono"/>
              </a:rPr>
              <a:t>)</a:t>
            </a:r>
            <a:r>
              <a:rPr lang="en-US" sz="800" noProof="1">
                <a:solidFill>
                  <a:srgbClr val="FFFFFF"/>
                </a:solidFill>
                <a:latin typeface="Monaco, Menlo,  Ubuntu Mono"/>
              </a:rPr>
              <a:t> </a:t>
            </a:r>
            <a:r>
              <a:rPr lang="en-US" sz="800" noProof="1">
                <a:solidFill>
                  <a:srgbClr val="B3CCFF"/>
                </a:solidFill>
                <a:latin typeface="Monaco, Menlo,  Ubuntu Mono"/>
              </a:rPr>
              <a:t>as</a:t>
            </a:r>
            <a:r>
              <a:rPr lang="en-US" sz="800" noProof="1">
                <a:solidFill>
                  <a:srgbClr val="FFFFFF"/>
                </a:solidFill>
                <a:latin typeface="Monaco, Menlo,  Ubuntu Mono"/>
              </a:rPr>
              <a:t> num_users</a:t>
            </a:r>
          </a:p>
          <a:p>
            <a:r>
              <a:rPr lang="en-US" sz="800" noProof="1">
                <a:solidFill>
                  <a:srgbClr val="FFFFFF"/>
                </a:solidFill>
                <a:latin typeface="Monaco, Menlo,  Ubuntu Mono"/>
              </a:rPr>
              <a:t>    </a:t>
            </a:r>
            <a:r>
              <a:rPr lang="en-US" sz="800" noProof="1">
                <a:solidFill>
                  <a:srgbClr val="B3CCFF"/>
                </a:solidFill>
                <a:latin typeface="Monaco, Menlo,  Ubuntu Mono"/>
              </a:rPr>
              <a:t>FROM</a:t>
            </a:r>
            <a:r>
              <a:rPr lang="en-US" sz="800" noProof="1">
                <a:solidFill>
                  <a:srgbClr val="FFFFFF"/>
                </a:solidFill>
                <a:latin typeface="Monaco, Menlo,  Ubuntu Mono"/>
              </a:rPr>
              <a:t> first_journey</a:t>
            </a:r>
          </a:p>
          <a:p>
            <a:r>
              <a:rPr lang="en-US" sz="800" noProof="1">
                <a:solidFill>
                  <a:srgbClr val="FFFFFF"/>
                </a:solidFill>
                <a:latin typeface="Monaco, Menlo,  Ubuntu Mono"/>
              </a:rPr>
              <a:t>    </a:t>
            </a:r>
            <a:r>
              <a:rPr lang="en-US" sz="800" noProof="1">
                <a:solidFill>
                  <a:srgbClr val="B3CCFF"/>
                </a:solidFill>
                <a:latin typeface="Monaco, Menlo,  Ubuntu Mono"/>
              </a:rPr>
              <a:t>WHERE</a:t>
            </a:r>
            <a:r>
              <a:rPr lang="en-US" sz="800" noProof="1">
                <a:solidFill>
                  <a:srgbClr val="FFFFFF"/>
                </a:solidFill>
                <a:latin typeface="Monaco, Menlo,  Ubuntu Mono"/>
              </a:rPr>
              <a:t> page_name = </a:t>
            </a:r>
            <a:r>
              <a:rPr lang="en-US" sz="800" noProof="1">
                <a:solidFill>
                  <a:srgbClr val="FFE083"/>
                </a:solidFill>
                <a:latin typeface="Monaco, Menlo,  Ubuntu Mono"/>
              </a:rPr>
              <a:t>'2 - shopping_cart'</a:t>
            </a:r>
            <a:endParaRPr lang="en-US" sz="800" noProof="1">
              <a:solidFill>
                <a:srgbClr val="FFFFFF"/>
              </a:solidFill>
              <a:latin typeface="Monaco, Menlo,  Ubuntu Mono"/>
            </a:endParaRPr>
          </a:p>
          <a:p>
            <a:r>
              <a:rPr lang="en-US" sz="800" noProof="1">
                <a:solidFill>
                  <a:srgbClr val="FFFFFF"/>
                </a:solidFill>
                <a:latin typeface="Monaco, Menlo,  Ubuntu Mono"/>
              </a:rPr>
              <a:t>    </a:t>
            </a:r>
            <a:r>
              <a:rPr lang="en-US" sz="800" noProof="1">
                <a:solidFill>
                  <a:srgbClr val="B3CCFF"/>
                </a:solidFill>
                <a:latin typeface="Monaco, Menlo,  Ubuntu Mono"/>
              </a:rPr>
              <a:t>GROUP</a:t>
            </a:r>
            <a:r>
              <a:rPr lang="en-US" sz="800" noProof="1">
                <a:solidFill>
                  <a:srgbClr val="FFFFFF"/>
                </a:solidFill>
                <a:latin typeface="Monaco, Menlo,  Ubuntu Mono"/>
              </a:rPr>
              <a:t> </a:t>
            </a:r>
            <a:r>
              <a:rPr lang="en-US" sz="800" noProof="1">
                <a:solidFill>
                  <a:srgbClr val="B3CCFF"/>
                </a:solidFill>
                <a:latin typeface="Monaco, Menlo,  Ubuntu Mono"/>
              </a:rPr>
              <a:t>BY</a:t>
            </a:r>
            <a:r>
              <a:rPr lang="en-US" sz="800" noProof="1">
                <a:solidFill>
                  <a:srgbClr val="FFFFFF"/>
                </a:solidFill>
                <a:latin typeface="Monaco, Menlo,  Ubuntu Mono"/>
              </a:rPr>
              <a:t> </a:t>
            </a:r>
            <a:r>
              <a:rPr lang="en-US" sz="800" noProof="1">
                <a:solidFill>
                  <a:srgbClr val="FF8973"/>
                </a:solidFill>
                <a:latin typeface="Monaco, Menlo,  Ubuntu Mono"/>
              </a:rPr>
              <a:t>1</a:t>
            </a:r>
            <a:endParaRPr lang="en-US" sz="800" noProof="1">
              <a:solidFill>
                <a:srgbClr val="FFFFFF"/>
              </a:solidFill>
              <a:latin typeface="Monaco, Menlo,  Ubuntu Mono"/>
            </a:endParaRPr>
          </a:p>
          <a:p>
            <a:r>
              <a:rPr lang="en-US" sz="800" noProof="1">
                <a:solidFill>
                  <a:srgbClr val="FFFFFF"/>
                </a:solidFill>
                <a:latin typeface="Monaco, Menlo,  Ubuntu Mono"/>
              </a:rPr>
              <a:t>    </a:t>
            </a:r>
            <a:r>
              <a:rPr lang="en-US" sz="800" noProof="1">
                <a:solidFill>
                  <a:srgbClr val="B3CCFF"/>
                </a:solidFill>
                <a:latin typeface="Monaco, Menlo,  Ubuntu Mono"/>
              </a:rPr>
              <a:t>ORDER</a:t>
            </a:r>
            <a:r>
              <a:rPr lang="en-US" sz="800" noProof="1">
                <a:solidFill>
                  <a:srgbClr val="FFFFFF"/>
                </a:solidFill>
                <a:latin typeface="Monaco, Menlo,  Ubuntu Mono"/>
              </a:rPr>
              <a:t> </a:t>
            </a:r>
            <a:r>
              <a:rPr lang="en-US" sz="800" noProof="1">
                <a:solidFill>
                  <a:srgbClr val="B3CCFF"/>
                </a:solidFill>
                <a:latin typeface="Monaco, Menlo,  Ubuntu Mono"/>
              </a:rPr>
              <a:t>BY</a:t>
            </a:r>
            <a:r>
              <a:rPr lang="en-US" sz="800" noProof="1">
                <a:solidFill>
                  <a:srgbClr val="FFFFFF"/>
                </a:solidFill>
                <a:latin typeface="Monaco, Menlo,  Ubuntu Mono"/>
              </a:rPr>
              <a:t> </a:t>
            </a:r>
            <a:r>
              <a:rPr lang="en-US" sz="800" noProof="1">
                <a:solidFill>
                  <a:srgbClr val="FF8973"/>
                </a:solidFill>
                <a:latin typeface="Monaco, Menlo,  Ubuntu Mono"/>
              </a:rPr>
              <a:t>3</a:t>
            </a:r>
            <a:r>
              <a:rPr lang="en-US" sz="800" noProof="1">
                <a:solidFill>
                  <a:srgbClr val="FFFFFF"/>
                </a:solidFill>
                <a:latin typeface="Monaco, Menlo,  Ubuntu Mono"/>
              </a:rPr>
              <a:t> </a:t>
            </a:r>
            <a:r>
              <a:rPr lang="en-US" sz="800" noProof="1">
                <a:solidFill>
                  <a:srgbClr val="B3CCFF"/>
                </a:solidFill>
                <a:latin typeface="Monaco, Menlo,  Ubuntu Mono"/>
              </a:rPr>
              <a:t>DESC</a:t>
            </a:r>
            <a:r>
              <a:rPr lang="en-US" sz="800" noProof="1">
                <a:solidFill>
                  <a:srgbClr val="E85D7F"/>
                </a:solidFill>
                <a:latin typeface="Monaco, Menlo,  Ubuntu Mono"/>
              </a:rPr>
              <a:t>)</a:t>
            </a:r>
            <a:endParaRPr lang="en-US" sz="800" noProof="1">
              <a:solidFill>
                <a:srgbClr val="FFFFFF"/>
              </a:solidFill>
              <a:latin typeface="Monaco, Menlo,  Ubuntu Mono"/>
            </a:endParaRPr>
          </a:p>
          <a:p>
            <a:r>
              <a:rPr lang="en-US" sz="800" noProof="1">
                <a:solidFill>
                  <a:srgbClr val="B3CCFF"/>
                </a:solidFill>
                <a:latin typeface="Monaco, Menlo,  Ubuntu Mono"/>
              </a:rPr>
              <a:t>SELECT</a:t>
            </a:r>
            <a:r>
              <a:rPr lang="en-US" sz="800" noProof="1">
                <a:solidFill>
                  <a:srgbClr val="FFFFFF"/>
                </a:solidFill>
                <a:latin typeface="Monaco, Menlo,  Ubuntu Mono"/>
              </a:rPr>
              <a:t> * </a:t>
            </a:r>
            <a:r>
              <a:rPr lang="en-US" sz="800" noProof="1">
                <a:solidFill>
                  <a:srgbClr val="B3CCFF"/>
                </a:solidFill>
                <a:latin typeface="Monaco, Menlo,  Ubuntu Mono"/>
              </a:rPr>
              <a:t>FROM</a:t>
            </a:r>
            <a:r>
              <a:rPr lang="en-US" sz="800" noProof="1">
                <a:solidFill>
                  <a:srgbClr val="FFFFFF"/>
                </a:solidFill>
                <a:latin typeface="Monaco, Menlo,  Ubuntu Mono"/>
              </a:rPr>
              <a:t> landing_</a:t>
            </a:r>
            <a:r>
              <a:rPr lang="en-US" sz="900" noProof="1">
                <a:solidFill>
                  <a:srgbClr val="FFFFFF"/>
                </a:solidFill>
                <a:latin typeface="Monaco, Menlo,  Ubuntu Mono"/>
              </a:rPr>
              <a:t>page;</a:t>
            </a:r>
          </a:p>
        </p:txBody>
      </p:sp>
      <p:graphicFrame>
        <p:nvGraphicFramePr>
          <p:cNvPr id="5" name="Table 4">
            <a:extLst>
              <a:ext uri="{FF2B5EF4-FFF2-40B4-BE49-F238E27FC236}">
                <a16:creationId xmlns:a16="http://schemas.microsoft.com/office/drawing/2014/main" id="{C1E338CD-91AD-4DB6-9117-81BA4F03106E}"/>
              </a:ext>
            </a:extLst>
          </p:cNvPr>
          <p:cNvGraphicFramePr>
            <a:graphicFrameLocks noGrp="1"/>
          </p:cNvGraphicFramePr>
          <p:nvPr>
            <p:extLst>
              <p:ext uri="{D42A27DB-BD31-4B8C-83A1-F6EECF244321}">
                <p14:modId xmlns:p14="http://schemas.microsoft.com/office/powerpoint/2010/main" val="4156346596"/>
              </p:ext>
            </p:extLst>
          </p:nvPr>
        </p:nvGraphicFramePr>
        <p:xfrm>
          <a:off x="268422" y="1978186"/>
          <a:ext cx="5052796" cy="1917388"/>
        </p:xfrm>
        <a:graphic>
          <a:graphicData uri="http://schemas.openxmlformats.org/drawingml/2006/table">
            <a:tbl>
              <a:tblPr>
                <a:noFill/>
                <a:tableStyleId>{8628B589-4659-4227-9C68-565DD4A46BFE}</a:tableStyleId>
              </a:tblPr>
              <a:tblGrid>
                <a:gridCol w="2014628">
                  <a:extLst>
                    <a:ext uri="{9D8B030D-6E8A-4147-A177-3AD203B41FA5}">
                      <a16:colId xmlns:a16="http://schemas.microsoft.com/office/drawing/2014/main" val="2243554576"/>
                    </a:ext>
                  </a:extLst>
                </a:gridCol>
                <a:gridCol w="961595">
                  <a:extLst>
                    <a:ext uri="{9D8B030D-6E8A-4147-A177-3AD203B41FA5}">
                      <a16:colId xmlns:a16="http://schemas.microsoft.com/office/drawing/2014/main" val="1994934007"/>
                    </a:ext>
                  </a:extLst>
                </a:gridCol>
                <a:gridCol w="873105">
                  <a:extLst>
                    <a:ext uri="{9D8B030D-6E8A-4147-A177-3AD203B41FA5}">
                      <a16:colId xmlns:a16="http://schemas.microsoft.com/office/drawing/2014/main" val="1810666206"/>
                    </a:ext>
                  </a:extLst>
                </a:gridCol>
                <a:gridCol w="1203468">
                  <a:extLst>
                    <a:ext uri="{9D8B030D-6E8A-4147-A177-3AD203B41FA5}">
                      <a16:colId xmlns:a16="http://schemas.microsoft.com/office/drawing/2014/main" val="4110907797"/>
                    </a:ext>
                  </a:extLst>
                </a:gridCol>
              </a:tblGrid>
              <a:tr h="313736">
                <a:tc>
                  <a:txBody>
                    <a:bodyPr/>
                    <a:lstStyle/>
                    <a:p>
                      <a:pPr algn="ctr"/>
                      <a:r>
                        <a:rPr lang="en-US" sz="1000" dirty="0">
                          <a:solidFill>
                            <a:schemeClr val="bg1"/>
                          </a:solidFill>
                          <a:effectLst/>
                        </a:rPr>
                        <a:t>campaign</a:t>
                      </a:r>
                    </a:p>
                  </a:txBody>
                  <a:tcPr anchor="ctr">
                    <a:solidFill>
                      <a:srgbClr val="204056">
                        <a:alpha val="82490"/>
                      </a:srgbClr>
                    </a:solidFill>
                  </a:tcPr>
                </a:tc>
                <a:tc>
                  <a:txBody>
                    <a:bodyPr/>
                    <a:lstStyle/>
                    <a:p>
                      <a:pPr algn="ctr"/>
                      <a:r>
                        <a:rPr lang="en-US" sz="1000" dirty="0">
                          <a:solidFill>
                            <a:schemeClr val="bg1"/>
                          </a:solidFill>
                          <a:effectLst/>
                        </a:rPr>
                        <a:t>source</a:t>
                      </a:r>
                    </a:p>
                  </a:txBody>
                  <a:tcPr anchor="ctr">
                    <a:solidFill>
                      <a:srgbClr val="204056">
                        <a:alpha val="82490"/>
                      </a:srgbClr>
                    </a:solidFill>
                  </a:tcPr>
                </a:tc>
                <a:tc>
                  <a:txBody>
                    <a:bodyPr/>
                    <a:lstStyle/>
                    <a:p>
                      <a:pPr algn="ctr"/>
                      <a:r>
                        <a:rPr lang="en-US" sz="1000" dirty="0">
                          <a:solidFill>
                            <a:schemeClr val="bg1"/>
                          </a:solidFill>
                          <a:effectLst/>
                        </a:rPr>
                        <a:t>Landing page</a:t>
                      </a:r>
                    </a:p>
                  </a:txBody>
                  <a:tcPr anchor="ctr">
                    <a:solidFill>
                      <a:srgbClr val="204056">
                        <a:alpha val="82490"/>
                      </a:srgbClr>
                    </a:solidFill>
                  </a:tcPr>
                </a:tc>
                <a:tc>
                  <a:txBody>
                    <a:bodyPr/>
                    <a:lstStyle/>
                    <a:p>
                      <a:pPr algn="ctr"/>
                      <a:r>
                        <a:rPr lang="en-US" sz="1000" dirty="0">
                          <a:solidFill>
                            <a:schemeClr val="bg1"/>
                          </a:solidFill>
                          <a:effectLst/>
                        </a:rPr>
                        <a:t>Shopping cart</a:t>
                      </a:r>
                    </a:p>
                  </a:txBody>
                  <a:tcPr anchor="ctr">
                    <a:solidFill>
                      <a:srgbClr val="204056">
                        <a:alpha val="82490"/>
                      </a:srgbClr>
                    </a:solidFill>
                  </a:tcPr>
                </a:tc>
                <a:extLst>
                  <a:ext uri="{0D108BD9-81ED-4DB2-BD59-A6C34878D82A}">
                    <a16:rowId xmlns:a16="http://schemas.microsoft.com/office/drawing/2014/main" val="1565093601"/>
                  </a:ext>
                </a:extLst>
              </a:tr>
              <a:tr h="303374">
                <a:tc>
                  <a:txBody>
                    <a:bodyPr/>
                    <a:lstStyle/>
                    <a:p>
                      <a:pPr algn="ctr"/>
                      <a:r>
                        <a:rPr lang="en-US" sz="1200" b="0" i="0" u="none" strike="noStrike" cap="none" noProof="1">
                          <a:solidFill>
                            <a:srgbClr val="000000"/>
                          </a:solidFill>
                          <a:latin typeface="Roboto"/>
                          <a:ea typeface="Roboto"/>
                          <a:cs typeface="Arial"/>
                          <a:sym typeface="Arial"/>
                        </a:rPr>
                        <a:t>interview-with-cool-tshirts-founder</a:t>
                      </a:r>
                    </a:p>
                  </a:txBody>
                  <a:tcPr anchor="ctr"/>
                </a:tc>
                <a:tc>
                  <a:txBody>
                    <a:bodyPr/>
                    <a:lstStyle/>
                    <a:p>
                      <a:pPr algn="ctr"/>
                      <a:r>
                        <a:rPr lang="en-US" sz="1200" b="0" i="0" u="none" strike="noStrike" cap="none" noProof="1">
                          <a:solidFill>
                            <a:srgbClr val="000000"/>
                          </a:solidFill>
                          <a:latin typeface="Roboto"/>
                          <a:ea typeface="Roboto"/>
                          <a:cs typeface="Arial"/>
                          <a:sym typeface="Arial"/>
                        </a:rPr>
                        <a:t>medium</a:t>
                      </a:r>
                    </a:p>
                  </a:txBody>
                  <a:tcPr anchor="ctr"/>
                </a:tc>
                <a:tc>
                  <a:txBody>
                    <a:bodyPr/>
                    <a:lstStyle/>
                    <a:p>
                      <a:pPr algn="ctr"/>
                      <a:r>
                        <a:rPr lang="en-US" sz="1200" b="0" i="0" u="none" strike="noStrike" cap="none" dirty="0">
                          <a:solidFill>
                            <a:srgbClr val="000000"/>
                          </a:solidFill>
                          <a:latin typeface="Roboto"/>
                          <a:ea typeface="Roboto"/>
                          <a:cs typeface="Arial"/>
                          <a:sym typeface="Arial"/>
                        </a:rPr>
                        <a:t>119</a:t>
                      </a:r>
                    </a:p>
                  </a:txBody>
                  <a:tcPr anchor="ctr"/>
                </a:tc>
                <a:tc>
                  <a:txBody>
                    <a:bodyPr/>
                    <a:lstStyle/>
                    <a:p>
                      <a:pPr algn="ctr"/>
                      <a:r>
                        <a:rPr lang="en-US" sz="1200" b="0" i="0" u="none" strike="noStrike" cap="none" dirty="0">
                          <a:solidFill>
                            <a:srgbClr val="000000"/>
                          </a:solidFill>
                          <a:latin typeface="Roboto"/>
                          <a:ea typeface="Roboto"/>
                          <a:cs typeface="Arial"/>
                          <a:sym typeface="Arial"/>
                        </a:rPr>
                        <a:t>92</a:t>
                      </a:r>
                    </a:p>
                  </a:txBody>
                  <a:tcPr anchor="ctr"/>
                </a:tc>
                <a:extLst>
                  <a:ext uri="{0D108BD9-81ED-4DB2-BD59-A6C34878D82A}">
                    <a16:rowId xmlns:a16="http://schemas.microsoft.com/office/drawing/2014/main" val="2057543325"/>
                  </a:ext>
                </a:extLst>
              </a:tr>
              <a:tr h="303374">
                <a:tc>
                  <a:txBody>
                    <a:bodyPr/>
                    <a:lstStyle/>
                    <a:p>
                      <a:pPr algn="ctr"/>
                      <a:r>
                        <a:rPr lang="en-US" sz="1200" b="0" i="0" u="none" strike="noStrike" cap="none" noProof="1">
                          <a:solidFill>
                            <a:srgbClr val="000000"/>
                          </a:solidFill>
                          <a:latin typeface="Roboto"/>
                          <a:ea typeface="Roboto"/>
                          <a:cs typeface="Arial"/>
                          <a:sym typeface="Arial"/>
                        </a:rPr>
                        <a:t>ten-crazy-cool-tshirts-facts</a:t>
                      </a:r>
                    </a:p>
                  </a:txBody>
                  <a:tcPr anchor="ctr"/>
                </a:tc>
                <a:tc>
                  <a:txBody>
                    <a:bodyPr/>
                    <a:lstStyle/>
                    <a:p>
                      <a:pPr algn="ctr"/>
                      <a:r>
                        <a:rPr lang="en-US" sz="1200" b="0" i="0" u="none" strike="noStrike" cap="none" noProof="1">
                          <a:solidFill>
                            <a:srgbClr val="000000"/>
                          </a:solidFill>
                          <a:latin typeface="Roboto"/>
                          <a:ea typeface="Roboto"/>
                          <a:cs typeface="Arial"/>
                          <a:sym typeface="Arial"/>
                        </a:rPr>
                        <a:t>buzzfeed</a:t>
                      </a:r>
                    </a:p>
                  </a:txBody>
                  <a:tcPr anchor="ctr"/>
                </a:tc>
                <a:tc>
                  <a:txBody>
                    <a:bodyPr/>
                    <a:lstStyle/>
                    <a:p>
                      <a:pPr algn="ctr"/>
                      <a:r>
                        <a:rPr lang="en-US" sz="1200" b="0" i="0" u="none" strike="noStrike" cap="none" dirty="0">
                          <a:solidFill>
                            <a:srgbClr val="000000"/>
                          </a:solidFill>
                          <a:latin typeface="Roboto"/>
                          <a:ea typeface="Roboto"/>
                          <a:cs typeface="Arial"/>
                          <a:sym typeface="Arial"/>
                        </a:rPr>
                        <a:t>111</a:t>
                      </a:r>
                    </a:p>
                  </a:txBody>
                  <a:tcPr anchor="ctr"/>
                </a:tc>
                <a:tc>
                  <a:txBody>
                    <a:bodyPr/>
                    <a:lstStyle/>
                    <a:p>
                      <a:pPr algn="ctr"/>
                      <a:r>
                        <a:rPr lang="en-US" sz="1200" b="0" i="0" u="none" strike="noStrike" cap="none" dirty="0">
                          <a:solidFill>
                            <a:srgbClr val="000000"/>
                          </a:solidFill>
                          <a:latin typeface="Roboto"/>
                          <a:ea typeface="Roboto"/>
                          <a:cs typeface="Arial"/>
                          <a:sym typeface="Arial"/>
                        </a:rPr>
                        <a:t>121</a:t>
                      </a:r>
                    </a:p>
                  </a:txBody>
                  <a:tcPr anchor="ctr"/>
                </a:tc>
                <a:extLst>
                  <a:ext uri="{0D108BD9-81ED-4DB2-BD59-A6C34878D82A}">
                    <a16:rowId xmlns:a16="http://schemas.microsoft.com/office/drawing/2014/main" val="3805308671"/>
                  </a:ext>
                </a:extLst>
              </a:tr>
              <a:tr h="303374">
                <a:tc>
                  <a:txBody>
                    <a:bodyPr/>
                    <a:lstStyle/>
                    <a:p>
                      <a:pPr algn="ctr"/>
                      <a:r>
                        <a:rPr lang="en-US" sz="1200" b="0" i="0" u="none" strike="noStrike" cap="none" noProof="1">
                          <a:solidFill>
                            <a:srgbClr val="000000"/>
                          </a:solidFill>
                          <a:latin typeface="Roboto"/>
                          <a:ea typeface="Roboto"/>
                          <a:cs typeface="Arial"/>
                          <a:sym typeface="Arial"/>
                        </a:rPr>
                        <a:t>getting-to-know-cool-tshirts</a:t>
                      </a:r>
                    </a:p>
                  </a:txBody>
                  <a:tcPr anchor="ctr"/>
                </a:tc>
                <a:tc>
                  <a:txBody>
                    <a:bodyPr/>
                    <a:lstStyle/>
                    <a:p>
                      <a:pPr algn="ctr"/>
                      <a:r>
                        <a:rPr lang="en-US" sz="1200" b="0" i="0" u="none" strike="noStrike" cap="none" noProof="1">
                          <a:solidFill>
                            <a:srgbClr val="000000"/>
                          </a:solidFill>
                          <a:latin typeface="Roboto"/>
                          <a:ea typeface="Roboto"/>
                          <a:cs typeface="Arial"/>
                          <a:sym typeface="Arial"/>
                        </a:rPr>
                        <a:t>nytimes</a:t>
                      </a:r>
                    </a:p>
                  </a:txBody>
                  <a:tcPr anchor="ctr"/>
                </a:tc>
                <a:tc>
                  <a:txBody>
                    <a:bodyPr/>
                    <a:lstStyle/>
                    <a:p>
                      <a:pPr algn="ctr"/>
                      <a:r>
                        <a:rPr lang="en-US" sz="1200" b="0" i="0" u="none" strike="noStrike" cap="none" dirty="0">
                          <a:solidFill>
                            <a:srgbClr val="000000"/>
                          </a:solidFill>
                          <a:latin typeface="Roboto"/>
                          <a:ea typeface="Roboto"/>
                          <a:cs typeface="Arial"/>
                          <a:sym typeface="Arial"/>
                        </a:rPr>
                        <a:t>106</a:t>
                      </a:r>
                    </a:p>
                  </a:txBody>
                  <a:tcPr anchor="ctr"/>
                </a:tc>
                <a:tc>
                  <a:txBody>
                    <a:bodyPr/>
                    <a:lstStyle/>
                    <a:p>
                      <a:pPr algn="ctr"/>
                      <a:r>
                        <a:rPr lang="en-US" sz="1200" b="0" i="0" u="none" strike="noStrike" cap="none" dirty="0">
                          <a:solidFill>
                            <a:srgbClr val="000000"/>
                          </a:solidFill>
                          <a:latin typeface="Roboto"/>
                          <a:ea typeface="Roboto"/>
                          <a:cs typeface="Arial"/>
                          <a:sym typeface="Arial"/>
                        </a:rPr>
                        <a:t>128</a:t>
                      </a:r>
                    </a:p>
                  </a:txBody>
                  <a:tcPr anchor="ctr"/>
                </a:tc>
                <a:extLst>
                  <a:ext uri="{0D108BD9-81ED-4DB2-BD59-A6C34878D82A}">
                    <a16:rowId xmlns:a16="http://schemas.microsoft.com/office/drawing/2014/main" val="629680810"/>
                  </a:ext>
                </a:extLst>
              </a:tr>
              <a:tr h="303374">
                <a:tc>
                  <a:txBody>
                    <a:bodyPr/>
                    <a:lstStyle/>
                    <a:p>
                      <a:pPr algn="ctr"/>
                      <a:r>
                        <a:rPr lang="en-US" sz="1200" b="0" i="0" u="none" strike="noStrike" cap="none" noProof="1">
                          <a:solidFill>
                            <a:srgbClr val="000000"/>
                          </a:solidFill>
                          <a:latin typeface="Roboto"/>
                          <a:ea typeface="Roboto"/>
                          <a:cs typeface="Arial"/>
                          <a:sym typeface="Arial"/>
                        </a:rPr>
                        <a:t>cool-tshirts-search</a:t>
                      </a:r>
                    </a:p>
                  </a:txBody>
                  <a:tcPr anchor="ctr"/>
                </a:tc>
                <a:tc>
                  <a:txBody>
                    <a:bodyPr/>
                    <a:lstStyle/>
                    <a:p>
                      <a:pPr algn="ctr"/>
                      <a:r>
                        <a:rPr lang="en-US" sz="1200" b="0" i="0" u="none" strike="noStrike" cap="none" noProof="1">
                          <a:solidFill>
                            <a:srgbClr val="000000"/>
                          </a:solidFill>
                          <a:latin typeface="Roboto"/>
                          <a:ea typeface="Roboto"/>
                          <a:cs typeface="Arial"/>
                          <a:sym typeface="Arial"/>
                        </a:rPr>
                        <a:t>google</a:t>
                      </a:r>
                    </a:p>
                  </a:txBody>
                  <a:tcPr anchor="ctr"/>
                </a:tc>
                <a:tc>
                  <a:txBody>
                    <a:bodyPr/>
                    <a:lstStyle/>
                    <a:p>
                      <a:pPr algn="ctr"/>
                      <a:r>
                        <a:rPr lang="en-US" sz="1200" b="0" i="0" u="none" strike="noStrike" cap="none" dirty="0">
                          <a:solidFill>
                            <a:srgbClr val="000000"/>
                          </a:solidFill>
                          <a:latin typeface="Roboto"/>
                          <a:ea typeface="Roboto"/>
                          <a:cs typeface="Arial"/>
                          <a:sym typeface="Arial"/>
                        </a:rPr>
                        <a:t>31</a:t>
                      </a:r>
                    </a:p>
                  </a:txBody>
                  <a:tcPr anchor="ctr"/>
                </a:tc>
                <a:tc>
                  <a:txBody>
                    <a:bodyPr/>
                    <a:lstStyle/>
                    <a:p>
                      <a:pPr algn="ctr"/>
                      <a:r>
                        <a:rPr lang="en-US" sz="1200" b="0" i="0" u="none" strike="noStrike" cap="none" dirty="0">
                          <a:solidFill>
                            <a:srgbClr val="000000"/>
                          </a:solidFill>
                          <a:latin typeface="Roboto"/>
                          <a:ea typeface="Roboto"/>
                          <a:cs typeface="Arial"/>
                          <a:sym typeface="Arial"/>
                        </a:rPr>
                        <a:t>26</a:t>
                      </a:r>
                    </a:p>
                  </a:txBody>
                  <a:tcPr anchor="ctr"/>
                </a:tc>
                <a:extLst>
                  <a:ext uri="{0D108BD9-81ED-4DB2-BD59-A6C34878D82A}">
                    <a16:rowId xmlns:a16="http://schemas.microsoft.com/office/drawing/2014/main" val="2688970042"/>
                  </a:ext>
                </a:extLst>
              </a:tr>
            </a:tbl>
          </a:graphicData>
        </a:graphic>
      </p:graphicFrame>
    </p:spTree>
    <p:extLst>
      <p:ext uri="{BB962C8B-B14F-4D97-AF65-F5344CB8AC3E}">
        <p14:creationId xmlns:p14="http://schemas.microsoft.com/office/powerpoint/2010/main" val="2082532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1081" y="126043"/>
            <a:ext cx="8472440" cy="592830"/>
          </a:xfrm>
          <a:prstGeom prst="rect">
            <a:avLst/>
          </a:prstGeom>
          <a:noFill/>
          <a:ln>
            <a:noFill/>
          </a:ln>
        </p:spPr>
        <p:txBody>
          <a:bodyPr spcFirstLastPara="1" wrap="square" lIns="91425" tIns="91425" rIns="91425" bIns="91425" anchor="b" anchorCtr="0">
            <a:noAutofit/>
          </a:bodyPr>
          <a:lstStyle/>
          <a:p>
            <a:pPr lvl="0"/>
            <a:r>
              <a:rPr lang="en" sz="2000" b="1" dirty="0">
                <a:solidFill>
                  <a:srgbClr val="295269"/>
                </a:solidFill>
                <a:latin typeface="Roboto"/>
                <a:ea typeface="Roboto"/>
                <a:cs typeface="Roboto"/>
                <a:sym typeface="Roboto"/>
              </a:rPr>
              <a:t>3.4</a:t>
            </a:r>
            <a:r>
              <a:rPr lang="en-US" sz="2000" b="1" dirty="0">
                <a:solidFill>
                  <a:srgbClr val="295269"/>
                </a:solidFill>
                <a:latin typeface="Roboto"/>
                <a:ea typeface="Roboto"/>
                <a:cs typeface="Roboto"/>
                <a:sym typeface="Roboto"/>
              </a:rPr>
              <a:t> Re-invest recommendation</a:t>
            </a:r>
            <a:endParaRPr sz="2000" b="1" dirty="0">
              <a:solidFill>
                <a:srgbClr val="295269"/>
              </a:solidFill>
              <a:latin typeface="Roboto"/>
              <a:ea typeface="Roboto"/>
              <a:cs typeface="Roboto"/>
              <a:sym typeface="Roboto"/>
            </a:endParaRPr>
          </a:p>
        </p:txBody>
      </p:sp>
      <p:sp>
        <p:nvSpPr>
          <p:cNvPr id="324" name="Shape 324"/>
          <p:cNvSpPr txBox="1"/>
          <p:nvPr/>
        </p:nvSpPr>
        <p:spPr>
          <a:xfrm>
            <a:off x="268421" y="811105"/>
            <a:ext cx="8775290" cy="423874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a:latin typeface="Roboto"/>
                <a:ea typeface="Roboto"/>
                <a:sym typeface="Roboto"/>
              </a:rPr>
              <a:t>The campaign who has the best purchase rate are the </a:t>
            </a:r>
            <a:r>
              <a:rPr lang="en-US" sz="1200" b="1" dirty="0">
                <a:latin typeface="Roboto"/>
                <a:ea typeface="Roboto"/>
                <a:sym typeface="Roboto"/>
              </a:rPr>
              <a:t>retargeting campaigns </a:t>
            </a:r>
            <a:r>
              <a:rPr lang="en-US" sz="1200" dirty="0">
                <a:latin typeface="Roboto"/>
                <a:ea typeface="Roboto"/>
                <a:sym typeface="Roboto"/>
              </a:rPr>
              <a:t>and this type of campaign have purpose to remind customers  about products after they leave the website without buying. </a:t>
            </a:r>
          </a:p>
          <a:p>
            <a:pPr marL="171450" indent="-171450" fontAlgn="ctr">
              <a:lnSpc>
                <a:spcPct val="115000"/>
              </a:lnSpc>
              <a:buClr>
                <a:schemeClr val="dk1"/>
              </a:buClr>
              <a:buSzPts val="1100"/>
              <a:buFont typeface="Arial" panose="020B0604020202020204" pitchFamily="34" charset="0"/>
              <a:buChar char="•"/>
            </a:pPr>
            <a:r>
              <a:rPr lang="en-US" sz="1200" dirty="0">
                <a:latin typeface="Roboto"/>
                <a:ea typeface="Roboto"/>
              </a:rPr>
              <a:t>weekly-newsletter </a:t>
            </a:r>
          </a:p>
          <a:p>
            <a:pPr marL="171450" indent="-171450" fontAlgn="ctr">
              <a:lnSpc>
                <a:spcPct val="115000"/>
              </a:lnSpc>
              <a:buClr>
                <a:schemeClr val="dk1"/>
              </a:buClr>
              <a:buSzPts val="1100"/>
              <a:buFont typeface="Arial" panose="020B0604020202020204" pitchFamily="34" charset="0"/>
              <a:buChar char="•"/>
            </a:pPr>
            <a:r>
              <a:rPr lang="en-US" sz="1200" dirty="0">
                <a:latin typeface="Roboto"/>
                <a:ea typeface="Roboto"/>
              </a:rPr>
              <a:t>retargetting-ad</a:t>
            </a:r>
          </a:p>
          <a:p>
            <a:pPr marL="171450" indent="-171450" fontAlgn="ctr">
              <a:lnSpc>
                <a:spcPct val="115000"/>
              </a:lnSpc>
              <a:buClr>
                <a:schemeClr val="dk1"/>
              </a:buClr>
              <a:buSzPts val="1100"/>
              <a:buFont typeface="Arial" panose="020B0604020202020204" pitchFamily="34" charset="0"/>
              <a:buChar char="•"/>
            </a:pPr>
            <a:r>
              <a:rPr lang="en-US" sz="1200" dirty="0">
                <a:latin typeface="Roboto"/>
                <a:ea typeface="Roboto"/>
              </a:rPr>
              <a:t>retargetting-campaign</a:t>
            </a:r>
          </a:p>
          <a:p>
            <a:pPr lvl="0">
              <a:lnSpc>
                <a:spcPct val="115000"/>
              </a:lnSpc>
              <a:buClr>
                <a:schemeClr val="dk1"/>
              </a:buClr>
              <a:buSzPts val="1100"/>
            </a:pPr>
            <a:endParaRPr lang="en-US" sz="1200" dirty="0">
              <a:latin typeface="Roboto"/>
              <a:ea typeface="Roboto"/>
              <a:sym typeface="Roboto"/>
            </a:endParaRPr>
          </a:p>
          <a:p>
            <a:pPr lvl="0">
              <a:lnSpc>
                <a:spcPct val="115000"/>
              </a:lnSpc>
              <a:buClr>
                <a:schemeClr val="dk1"/>
              </a:buClr>
              <a:buSzPts val="1100"/>
            </a:pPr>
            <a:r>
              <a:rPr lang="en-US" sz="1200" dirty="0">
                <a:latin typeface="Roboto"/>
                <a:ea typeface="Roboto"/>
                <a:sym typeface="Roboto"/>
              </a:rPr>
              <a:t>Insights</a:t>
            </a:r>
          </a:p>
          <a:p>
            <a:pPr lvl="0">
              <a:lnSpc>
                <a:spcPct val="115000"/>
              </a:lnSpc>
              <a:buClr>
                <a:schemeClr val="dk1"/>
              </a:buClr>
              <a:buSzPts val="1100"/>
            </a:pPr>
            <a:r>
              <a:rPr lang="en-US" sz="1200" dirty="0">
                <a:latin typeface="Roboto"/>
                <a:ea typeface="Roboto"/>
                <a:sym typeface="Roboto"/>
              </a:rPr>
              <a:t>The most of purchasing comes from social media and networking platforms, but as we can see in the slide 3.2 first contact with CoolTShirts comes from digital media, publishing platform and online newspaper.</a:t>
            </a:r>
          </a:p>
          <a:p>
            <a:pPr lvl="0">
              <a:lnSpc>
                <a:spcPct val="115000"/>
              </a:lnSpc>
              <a:buClr>
                <a:schemeClr val="dk1"/>
              </a:buClr>
              <a:buSzPts val="1100"/>
            </a:pPr>
            <a:r>
              <a:rPr lang="en-US" sz="1200" noProof="1">
                <a:latin typeface="Roboto"/>
                <a:ea typeface="Roboto"/>
                <a:sym typeface="Roboto"/>
              </a:rPr>
              <a:t>Cool Tshirts should make an invest for  ads from both category first and last touches.</a:t>
            </a:r>
          </a:p>
          <a:p>
            <a:pPr lvl="0">
              <a:lnSpc>
                <a:spcPct val="115000"/>
              </a:lnSpc>
              <a:buClr>
                <a:schemeClr val="dk1"/>
              </a:buClr>
              <a:buSzPts val="1100"/>
            </a:pPr>
            <a:r>
              <a:rPr lang="en-US" sz="1200" noProof="1">
                <a:latin typeface="Roboto"/>
                <a:ea typeface="Roboto"/>
              </a:rPr>
              <a:t>weekly- newsletter</a:t>
            </a:r>
            <a:r>
              <a:rPr lang="en-US" sz="1200" b="1" noProof="1">
                <a:latin typeface="Roboto"/>
                <a:ea typeface="Roboto"/>
              </a:rPr>
              <a:t> email</a:t>
            </a:r>
          </a:p>
          <a:p>
            <a:pPr fontAlgn="ctr">
              <a:lnSpc>
                <a:spcPct val="115000"/>
              </a:lnSpc>
              <a:buClr>
                <a:schemeClr val="dk1"/>
              </a:buClr>
              <a:buSzPts val="1100"/>
            </a:pPr>
            <a:r>
              <a:rPr lang="en-US" sz="1200" noProof="1">
                <a:latin typeface="Roboto"/>
                <a:ea typeface="Roboto"/>
              </a:rPr>
              <a:t>retargetting- ad </a:t>
            </a:r>
            <a:r>
              <a:rPr lang="en-US" sz="1200" b="1" noProof="1">
                <a:latin typeface="Roboto"/>
                <a:ea typeface="Roboto"/>
              </a:rPr>
              <a:t>facebook</a:t>
            </a:r>
          </a:p>
          <a:p>
            <a:pPr fontAlgn="ctr">
              <a:lnSpc>
                <a:spcPct val="115000"/>
              </a:lnSpc>
              <a:buClr>
                <a:schemeClr val="dk1"/>
              </a:buClr>
              <a:buSzPts val="1100"/>
            </a:pPr>
            <a:r>
              <a:rPr lang="en-US" sz="1200" noProof="1">
                <a:latin typeface="Roboto"/>
                <a:ea typeface="Roboto"/>
              </a:rPr>
              <a:t>interview-with-cool-tshirts-founder </a:t>
            </a:r>
            <a:r>
              <a:rPr lang="en-US" sz="1200" b="1" noProof="1">
                <a:latin typeface="Roboto"/>
                <a:ea typeface="Roboto"/>
              </a:rPr>
              <a:t>medium</a:t>
            </a:r>
          </a:p>
          <a:p>
            <a:pPr fontAlgn="ctr">
              <a:lnSpc>
                <a:spcPct val="115000"/>
              </a:lnSpc>
              <a:buClr>
                <a:schemeClr val="dk1"/>
              </a:buClr>
              <a:buSzPts val="1100"/>
            </a:pPr>
            <a:r>
              <a:rPr lang="en-US" sz="1200" noProof="1">
                <a:latin typeface="Roboto"/>
                <a:ea typeface="Roboto"/>
              </a:rPr>
              <a:t>ten-crazy-cool-tshirts-facts </a:t>
            </a:r>
            <a:r>
              <a:rPr lang="en-US" sz="1200" b="1" noProof="1">
                <a:latin typeface="Roboto"/>
                <a:ea typeface="Roboto"/>
              </a:rPr>
              <a:t>buzzfeed</a:t>
            </a:r>
          </a:p>
          <a:p>
            <a:pPr fontAlgn="ctr">
              <a:lnSpc>
                <a:spcPct val="115000"/>
              </a:lnSpc>
              <a:buClr>
                <a:schemeClr val="dk1"/>
              </a:buClr>
              <a:buSzPts val="1100"/>
            </a:pPr>
            <a:r>
              <a:rPr lang="en-US" sz="1200" noProof="1">
                <a:latin typeface="Roboto"/>
                <a:ea typeface="Roboto"/>
              </a:rPr>
              <a:t>getting-to-know-cool-tshirts </a:t>
            </a:r>
            <a:r>
              <a:rPr lang="en-US" sz="1200" b="1" noProof="1">
                <a:latin typeface="Roboto"/>
                <a:ea typeface="Roboto"/>
              </a:rPr>
              <a:t>nytimes</a:t>
            </a:r>
          </a:p>
          <a:p>
            <a:pPr lvl="0">
              <a:lnSpc>
                <a:spcPct val="115000"/>
              </a:lnSpc>
              <a:buClr>
                <a:schemeClr val="dk1"/>
              </a:buClr>
              <a:buSzPts val="1100"/>
            </a:pPr>
            <a:endParaRPr lang="en-US" sz="1200" dirty="0">
              <a:latin typeface="Roboto"/>
              <a:ea typeface="Roboto"/>
              <a:sym typeface="Roboto"/>
            </a:endParaRPr>
          </a:p>
          <a:p>
            <a:pPr lvl="0">
              <a:lnSpc>
                <a:spcPct val="115000"/>
              </a:lnSpc>
              <a:buClr>
                <a:schemeClr val="dk1"/>
              </a:buClr>
              <a:buSzPts val="1100"/>
            </a:pPr>
            <a:endParaRPr lang="en-US" sz="1200" dirty="0">
              <a:latin typeface="Roboto"/>
              <a:ea typeface="Roboto"/>
              <a:sym typeface="Roboto"/>
            </a:endParaRPr>
          </a:p>
          <a:p>
            <a:pPr lvl="0">
              <a:lnSpc>
                <a:spcPct val="115000"/>
              </a:lnSpc>
              <a:buClr>
                <a:schemeClr val="dk1"/>
              </a:buClr>
              <a:buSzPts val="1100"/>
            </a:pPr>
            <a:endParaRPr lang="en-US" sz="1200" dirty="0">
              <a:latin typeface="Roboto"/>
              <a:ea typeface="Roboto"/>
              <a:sym typeface="Roboto"/>
            </a:endParaRPr>
          </a:p>
          <a:p>
            <a:pPr lvl="0">
              <a:lnSpc>
                <a:spcPct val="115000"/>
              </a:lnSpc>
              <a:buClr>
                <a:schemeClr val="dk1"/>
              </a:buClr>
              <a:buSzPts val="1100"/>
            </a:pPr>
            <a:endParaRPr sz="1200" dirty="0">
              <a:latin typeface="Roboto"/>
              <a:ea typeface="Roboto"/>
              <a:sym typeface="Roboto"/>
            </a:endParaRPr>
          </a:p>
        </p:txBody>
      </p:sp>
    </p:spTree>
    <p:extLst>
      <p:ext uri="{BB962C8B-B14F-4D97-AF65-F5344CB8AC3E}">
        <p14:creationId xmlns:p14="http://schemas.microsoft.com/office/powerpoint/2010/main" val="1009522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Project Introduction</a:t>
            </a:r>
          </a:p>
          <a:p>
            <a:pPr marL="457200" marR="0" lvl="0" indent="-381000" algn="l" rtl="0">
              <a:lnSpc>
                <a:spcPct val="115000"/>
              </a:lnSpc>
              <a:spcBef>
                <a:spcPts val="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Customer journey</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Campaign optimization</a:t>
            </a: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1. </a:t>
            </a:r>
            <a:r>
              <a:rPr lang="en-US" sz="4800" dirty="0">
                <a:solidFill>
                  <a:schemeClr val="lt1"/>
                </a:solidFill>
                <a:latin typeface="Roboto Black"/>
                <a:ea typeface="Roboto Black"/>
                <a:cs typeface="Roboto Black"/>
                <a:sym typeface="Roboto Black"/>
              </a:rPr>
              <a:t>Project </a:t>
            </a:r>
            <a:r>
              <a:rPr lang="en" sz="4800" dirty="0">
                <a:solidFill>
                  <a:schemeClr val="lt1"/>
                </a:solidFill>
                <a:latin typeface="Roboto Black"/>
                <a:ea typeface="Roboto Black"/>
                <a:cs typeface="Roboto Black"/>
                <a:sym typeface="Roboto Black"/>
              </a:rPr>
              <a:t>Introduction</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235008" y="86148"/>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1.1 </a:t>
            </a:r>
            <a:r>
              <a:rPr lang="en-US" sz="2400" b="1" dirty="0">
                <a:solidFill>
                  <a:srgbClr val="295269"/>
                </a:solidFill>
                <a:latin typeface="Roboto"/>
                <a:ea typeface="Roboto"/>
                <a:cs typeface="Roboto"/>
                <a:sym typeface="Roboto"/>
              </a:rPr>
              <a:t>Get familiar with the company.</a:t>
            </a:r>
            <a:endParaRPr sz="2400" b="1" dirty="0">
              <a:solidFill>
                <a:srgbClr val="295269"/>
              </a:solidFill>
              <a:latin typeface="Roboto"/>
              <a:ea typeface="Roboto"/>
              <a:cs typeface="Roboto"/>
              <a:sym typeface="Roboto"/>
            </a:endParaRPr>
          </a:p>
        </p:txBody>
      </p:sp>
      <p:sp>
        <p:nvSpPr>
          <p:cNvPr id="324" name="Shape 324"/>
          <p:cNvSpPr txBox="1"/>
          <p:nvPr/>
        </p:nvSpPr>
        <p:spPr>
          <a:xfrm>
            <a:off x="177975" y="1201325"/>
            <a:ext cx="7508884" cy="115841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CoolTShirts is a clothing shop, and sells T-shirts of all kinds. Recently, CTS started a few marketing campaigns to increase website visits and purchases. Using touch attribution, they’d like to map their customers’ journey: from initial visits  to purchase. In this project, based on outcome, they would like to optimize their marketing campaigns. </a:t>
            </a:r>
            <a:endParaRPr sz="1200" dirty="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93424" y="-339160"/>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000" b="1" dirty="0">
                <a:solidFill>
                  <a:srgbClr val="295269"/>
                </a:solidFill>
                <a:latin typeface="Roboto"/>
                <a:ea typeface="Roboto"/>
                <a:cs typeface="Roboto"/>
                <a:sym typeface="Roboto"/>
              </a:rPr>
              <a:t>1.2 </a:t>
            </a:r>
            <a:r>
              <a:rPr lang="en-US" sz="2000" b="1" dirty="0">
                <a:solidFill>
                  <a:srgbClr val="295269"/>
                </a:solidFill>
                <a:latin typeface="Roboto"/>
                <a:ea typeface="Roboto"/>
                <a:cs typeface="Roboto"/>
                <a:sym typeface="Roboto"/>
              </a:rPr>
              <a:t>How many campaigns and sources does CoolTShirts use?</a:t>
            </a:r>
            <a:endParaRPr sz="2000" b="1" dirty="0">
              <a:solidFill>
                <a:srgbClr val="295269"/>
              </a:solidFill>
              <a:latin typeface="Roboto"/>
              <a:ea typeface="Roboto"/>
              <a:cs typeface="Roboto"/>
              <a:sym typeface="Roboto"/>
            </a:endParaRPr>
          </a:p>
        </p:txBody>
      </p:sp>
      <p:sp>
        <p:nvSpPr>
          <p:cNvPr id="323" name="Shape 323"/>
          <p:cNvSpPr txBox="1"/>
          <p:nvPr/>
        </p:nvSpPr>
        <p:spPr>
          <a:xfrm>
            <a:off x="4902364" y="2226114"/>
            <a:ext cx="3870900" cy="1592928"/>
          </a:xfrm>
          <a:prstGeom prst="rect">
            <a:avLst/>
          </a:pr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p>
            <a:pPr>
              <a:buClr>
                <a:schemeClr val="dk1"/>
              </a:buClr>
              <a:buSzPts val="1100"/>
            </a:pPr>
            <a:r>
              <a:rPr lang="en-US" sz="900" dirty="0">
                <a:latin typeface="Courier New"/>
                <a:ea typeface="Courier New"/>
                <a:cs typeface="Courier New"/>
                <a:sym typeface="Courier New"/>
              </a:rPr>
              <a:t>-- create a query and find relationship between sources and campaign</a:t>
            </a:r>
          </a:p>
          <a:p>
            <a:r>
              <a:rPr lang="en-US" sz="900" dirty="0">
                <a:solidFill>
                  <a:srgbClr val="B3CCFF"/>
                </a:solidFill>
                <a:latin typeface="Monaco, Menlo,  Ubuntu Mono"/>
              </a:rPr>
              <a:t>ELECT</a:t>
            </a:r>
            <a:r>
              <a:rPr lang="en-US" sz="900" dirty="0">
                <a:solidFill>
                  <a:srgbClr val="FFFFFF"/>
                </a:solidFill>
                <a:latin typeface="Monaco, Menlo,  Ubuntu Mono"/>
              </a:rPr>
              <a:t> * </a:t>
            </a:r>
          </a:p>
          <a:p>
            <a:r>
              <a:rPr lang="en-US" sz="900" dirty="0">
                <a:solidFill>
                  <a:srgbClr val="B3CCFF"/>
                </a:solidFill>
                <a:latin typeface="Monaco, Menlo,  Ubuntu Mono"/>
              </a:rPr>
              <a:t>FROM</a:t>
            </a:r>
            <a:r>
              <a:rPr lang="en-US" sz="900" dirty="0">
                <a:solidFill>
                  <a:srgbClr val="FFFFFF"/>
                </a:solidFill>
                <a:latin typeface="Monaco, Menlo,  Ubuntu Mono"/>
              </a:rPr>
              <a:t> page_visits</a:t>
            </a:r>
          </a:p>
          <a:p>
            <a:r>
              <a:rPr lang="en-US" sz="900" dirty="0">
                <a:solidFill>
                  <a:srgbClr val="B3CCFF"/>
                </a:solidFill>
                <a:latin typeface="Monaco, Menlo,  Ubuntu Mono"/>
              </a:rPr>
              <a:t>GROUP</a:t>
            </a:r>
            <a:r>
              <a:rPr lang="en-US" sz="900" dirty="0">
                <a:solidFill>
                  <a:srgbClr val="FFFFFF"/>
                </a:solidFill>
                <a:latin typeface="Monaco, Menlo,  Ubuntu Mono"/>
              </a:rPr>
              <a:t> </a:t>
            </a:r>
            <a:r>
              <a:rPr lang="en-US" sz="900" dirty="0">
                <a:solidFill>
                  <a:srgbClr val="B3CCFF"/>
                </a:solidFill>
                <a:latin typeface="Monaco, Menlo,  Ubuntu Mono"/>
              </a:rPr>
              <a:t>BY</a:t>
            </a:r>
            <a:r>
              <a:rPr lang="en-US" sz="900" dirty="0">
                <a:solidFill>
                  <a:srgbClr val="FFFFFF"/>
                </a:solidFill>
                <a:latin typeface="Monaco, Menlo,  Ubuntu Mono"/>
              </a:rPr>
              <a:t> utm_source, utm_campaign;</a:t>
            </a:r>
          </a:p>
        </p:txBody>
      </p:sp>
      <p:sp>
        <p:nvSpPr>
          <p:cNvPr id="324" name="Shape 324"/>
          <p:cNvSpPr txBox="1"/>
          <p:nvPr/>
        </p:nvSpPr>
        <p:spPr>
          <a:xfrm>
            <a:off x="218276" y="393114"/>
            <a:ext cx="8554988"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CTS use </a:t>
            </a:r>
            <a:r>
              <a:rPr lang="en-US" sz="1200" b="1" dirty="0">
                <a:latin typeface="Roboto"/>
                <a:ea typeface="Roboto"/>
                <a:cs typeface="Roboto"/>
                <a:sym typeface="Roboto"/>
              </a:rPr>
              <a:t>six sources </a:t>
            </a:r>
            <a:r>
              <a:rPr lang="en-US" sz="1200" dirty="0">
                <a:latin typeface="Roboto"/>
                <a:ea typeface="Roboto"/>
                <a:cs typeface="Roboto"/>
                <a:sym typeface="Roboto"/>
              </a:rPr>
              <a:t>and </a:t>
            </a:r>
            <a:r>
              <a:rPr lang="en-US" sz="1200" b="1" dirty="0">
                <a:latin typeface="Roboto"/>
                <a:ea typeface="Roboto"/>
                <a:cs typeface="Roboto"/>
                <a:sym typeface="Roboto"/>
              </a:rPr>
              <a:t>eight marketing campaign</a:t>
            </a:r>
            <a:r>
              <a:rPr lang="en-US" sz="1200" dirty="0">
                <a:latin typeface="Roboto"/>
                <a:ea typeface="Roboto"/>
                <a:cs typeface="Roboto"/>
                <a:sym typeface="Roboto"/>
              </a:rPr>
              <a:t>.</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Sources are channels which provides environment for internet  services and products, which also include online advertising </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Marketing campaign are ads placed on sources which have a  particular goal, in this case target of adds are to approach customer for purchasing items from CTS page.</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In the following table is displayed the relation between sources and campaign</a:t>
            </a:r>
          </a:p>
        </p:txBody>
      </p:sp>
      <p:graphicFrame>
        <p:nvGraphicFramePr>
          <p:cNvPr id="325" name="Shape 325"/>
          <p:cNvGraphicFramePr/>
          <p:nvPr>
            <p:extLst>
              <p:ext uri="{D42A27DB-BD31-4B8C-83A1-F6EECF244321}">
                <p14:modId xmlns:p14="http://schemas.microsoft.com/office/powerpoint/2010/main" val="1368988124"/>
              </p:ext>
            </p:extLst>
          </p:nvPr>
        </p:nvGraphicFramePr>
        <p:xfrm>
          <a:off x="218276" y="2226114"/>
          <a:ext cx="2100170" cy="2928674"/>
        </p:xfrm>
        <a:graphic>
          <a:graphicData uri="http://schemas.openxmlformats.org/drawingml/2006/table">
            <a:tbl>
              <a:tblPr>
                <a:noFill/>
                <a:tableStyleId>{8628B589-4659-4227-9C68-565DD4A46BFE}</a:tableStyleId>
              </a:tblPr>
              <a:tblGrid>
                <a:gridCol w="2100170">
                  <a:extLst>
                    <a:ext uri="{9D8B030D-6E8A-4147-A177-3AD203B41FA5}">
                      <a16:colId xmlns:a16="http://schemas.microsoft.com/office/drawing/2014/main" val="20000"/>
                    </a:ext>
                  </a:extLst>
                </a:gridCol>
              </a:tblGrid>
              <a:tr h="323961">
                <a:tc>
                  <a:txBody>
                    <a:bodyPr/>
                    <a:lstStyle/>
                    <a:p>
                      <a:pPr marL="0" lvl="0" indent="0" algn="ctr" rtl="0">
                        <a:spcBef>
                          <a:spcPts val="0"/>
                        </a:spcBef>
                        <a:spcAft>
                          <a:spcPts val="0"/>
                        </a:spcAft>
                        <a:buNone/>
                      </a:pPr>
                      <a:r>
                        <a:rPr lang="en" sz="1000" b="1" dirty="0">
                          <a:solidFill>
                            <a:srgbClr val="FFFFFF"/>
                          </a:solidFill>
                        </a:rPr>
                        <a:t>Sources</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24178">
                <a:tc>
                  <a:txBody>
                    <a:bodyPr/>
                    <a:lstStyle/>
                    <a:p>
                      <a:pPr algn="ctr"/>
                      <a:r>
                        <a:rPr lang="en-US" sz="1200" b="0" i="0" u="none" strike="noStrike" cap="none" dirty="0">
                          <a:solidFill>
                            <a:srgbClr val="000000"/>
                          </a:solidFill>
                          <a:latin typeface="Roboto"/>
                          <a:ea typeface="Roboto"/>
                          <a:sym typeface="Arial"/>
                        </a:rPr>
                        <a:t>google</a:t>
                      </a:r>
                    </a:p>
                  </a:txBody>
                  <a:tcPr anchor="ctr"/>
                </a:tc>
                <a:extLst>
                  <a:ext uri="{0D108BD9-81ED-4DB2-BD59-A6C34878D82A}">
                    <a16:rowId xmlns:a16="http://schemas.microsoft.com/office/drawing/2014/main" val="10001"/>
                  </a:ext>
                </a:extLst>
              </a:tr>
              <a:tr h="324178">
                <a:tc>
                  <a:txBody>
                    <a:bodyPr/>
                    <a:lstStyle/>
                    <a:p>
                      <a:pPr algn="ctr"/>
                      <a:r>
                        <a:rPr lang="en-US" sz="1200" b="0" i="0" u="none" strike="noStrike" cap="none" dirty="0">
                          <a:solidFill>
                            <a:srgbClr val="000000"/>
                          </a:solidFill>
                          <a:latin typeface="Roboto"/>
                          <a:ea typeface="Roboto"/>
                          <a:sym typeface="Arial"/>
                        </a:rPr>
                        <a:t>nytimes</a:t>
                      </a:r>
                    </a:p>
                  </a:txBody>
                  <a:tcPr anchor="ctr"/>
                </a:tc>
                <a:extLst>
                  <a:ext uri="{0D108BD9-81ED-4DB2-BD59-A6C34878D82A}">
                    <a16:rowId xmlns:a16="http://schemas.microsoft.com/office/drawing/2014/main" val="10002"/>
                  </a:ext>
                </a:extLst>
              </a:tr>
              <a:tr h="324178">
                <a:tc>
                  <a:txBody>
                    <a:bodyPr/>
                    <a:lstStyle/>
                    <a:p>
                      <a:pPr algn="ctr"/>
                      <a:r>
                        <a:rPr lang="en-US" sz="1200" b="0" i="0" u="none" strike="noStrike" cap="none" dirty="0">
                          <a:solidFill>
                            <a:srgbClr val="000000"/>
                          </a:solidFill>
                          <a:latin typeface="Roboto"/>
                          <a:ea typeface="Roboto"/>
                          <a:sym typeface="Arial"/>
                        </a:rPr>
                        <a:t>medium</a:t>
                      </a:r>
                    </a:p>
                  </a:txBody>
                  <a:tcPr anchor="ctr"/>
                </a:tc>
                <a:extLst>
                  <a:ext uri="{0D108BD9-81ED-4DB2-BD59-A6C34878D82A}">
                    <a16:rowId xmlns:a16="http://schemas.microsoft.com/office/drawing/2014/main" val="3570229876"/>
                  </a:ext>
                </a:extLst>
              </a:tr>
              <a:tr h="324178">
                <a:tc>
                  <a:txBody>
                    <a:bodyPr/>
                    <a:lstStyle/>
                    <a:p>
                      <a:pPr algn="ctr"/>
                      <a:r>
                        <a:rPr lang="en-US" sz="1200" b="0" i="0" u="none" strike="noStrike" cap="none" dirty="0">
                          <a:solidFill>
                            <a:srgbClr val="000000"/>
                          </a:solidFill>
                          <a:latin typeface="Roboto"/>
                          <a:ea typeface="Roboto"/>
                          <a:sym typeface="Arial"/>
                        </a:rPr>
                        <a:t>google</a:t>
                      </a:r>
                    </a:p>
                  </a:txBody>
                  <a:tcPr anchor="ctr"/>
                </a:tc>
                <a:extLst>
                  <a:ext uri="{0D108BD9-81ED-4DB2-BD59-A6C34878D82A}">
                    <a16:rowId xmlns:a16="http://schemas.microsoft.com/office/drawing/2014/main" val="1092019929"/>
                  </a:ext>
                </a:extLst>
              </a:tr>
              <a:tr h="324178">
                <a:tc>
                  <a:txBody>
                    <a:bodyPr/>
                    <a:lstStyle/>
                    <a:p>
                      <a:pPr algn="ctr"/>
                      <a:r>
                        <a:rPr lang="en-US" sz="1200" b="0" i="0" u="none" strike="noStrike" cap="none" dirty="0">
                          <a:solidFill>
                            <a:srgbClr val="000000"/>
                          </a:solidFill>
                          <a:latin typeface="Roboto"/>
                          <a:ea typeface="Roboto"/>
                          <a:sym typeface="Arial"/>
                        </a:rPr>
                        <a:t>facebook</a:t>
                      </a:r>
                    </a:p>
                  </a:txBody>
                  <a:tcPr anchor="ctr"/>
                </a:tc>
                <a:extLst>
                  <a:ext uri="{0D108BD9-81ED-4DB2-BD59-A6C34878D82A}">
                    <a16:rowId xmlns:a16="http://schemas.microsoft.com/office/drawing/2014/main" val="10003"/>
                  </a:ext>
                </a:extLst>
              </a:tr>
              <a:tr h="324178">
                <a:tc>
                  <a:txBody>
                    <a:bodyPr/>
                    <a:lstStyle/>
                    <a:p>
                      <a:pPr algn="ctr"/>
                      <a:r>
                        <a:rPr lang="en-US" sz="1200" b="0" i="0" u="none" strike="noStrike" cap="none" dirty="0">
                          <a:solidFill>
                            <a:srgbClr val="000000"/>
                          </a:solidFill>
                          <a:latin typeface="Roboto"/>
                          <a:ea typeface="Roboto"/>
                          <a:sym typeface="Arial"/>
                        </a:rPr>
                        <a:t>email</a:t>
                      </a:r>
                    </a:p>
                  </a:txBody>
                  <a:tcPr anchor="ctr"/>
                </a:tc>
                <a:extLst>
                  <a:ext uri="{0D108BD9-81ED-4DB2-BD59-A6C34878D82A}">
                    <a16:rowId xmlns:a16="http://schemas.microsoft.com/office/drawing/2014/main" val="10004"/>
                  </a:ext>
                </a:extLst>
              </a:tr>
              <a:tr h="324178">
                <a:tc>
                  <a:txBody>
                    <a:bodyPr/>
                    <a:lstStyle/>
                    <a:p>
                      <a:pPr algn="ctr"/>
                      <a:r>
                        <a:rPr lang="en-US" sz="1200" b="0" i="0" u="none" strike="noStrike" cap="none" dirty="0">
                          <a:solidFill>
                            <a:srgbClr val="000000"/>
                          </a:solidFill>
                          <a:latin typeface="Roboto"/>
                          <a:ea typeface="Roboto"/>
                          <a:sym typeface="Arial"/>
                        </a:rPr>
                        <a:t>buzzfeed</a:t>
                      </a:r>
                    </a:p>
                  </a:txBody>
                  <a:tcPr anchor="ctr"/>
                </a:tc>
                <a:extLst>
                  <a:ext uri="{0D108BD9-81ED-4DB2-BD59-A6C34878D82A}">
                    <a16:rowId xmlns:a16="http://schemas.microsoft.com/office/drawing/2014/main" val="1317175830"/>
                  </a:ext>
                </a:extLst>
              </a:tr>
              <a:tr h="324178">
                <a:tc>
                  <a:txBody>
                    <a:bodyPr/>
                    <a:lstStyle/>
                    <a:p>
                      <a:pPr algn="ctr"/>
                      <a:r>
                        <a:rPr lang="en-US" sz="1200" b="0" i="0" u="none" strike="noStrike" cap="none" dirty="0">
                          <a:solidFill>
                            <a:srgbClr val="000000"/>
                          </a:solidFill>
                          <a:latin typeface="Roboto"/>
                          <a:ea typeface="Roboto"/>
                          <a:sym typeface="Arial"/>
                        </a:rPr>
                        <a:t>email</a:t>
                      </a:r>
                    </a:p>
                  </a:txBody>
                  <a:tcPr anchor="ctr"/>
                </a:tc>
                <a:extLst>
                  <a:ext uri="{0D108BD9-81ED-4DB2-BD59-A6C34878D82A}">
                    <a16:rowId xmlns:a16="http://schemas.microsoft.com/office/drawing/2014/main" val="3784773385"/>
                  </a:ext>
                </a:extLst>
              </a:tr>
            </a:tbl>
          </a:graphicData>
        </a:graphic>
      </p:graphicFrame>
      <p:graphicFrame>
        <p:nvGraphicFramePr>
          <p:cNvPr id="2" name="Table 1">
            <a:extLst>
              <a:ext uri="{FF2B5EF4-FFF2-40B4-BE49-F238E27FC236}">
                <a16:creationId xmlns:a16="http://schemas.microsoft.com/office/drawing/2014/main" id="{8ACBD3FA-FAA2-453C-8E9E-70F708E1FBE6}"/>
              </a:ext>
            </a:extLst>
          </p:cNvPr>
          <p:cNvGraphicFramePr>
            <a:graphicFrameLocks noGrp="1"/>
          </p:cNvGraphicFramePr>
          <p:nvPr>
            <p:extLst>
              <p:ext uri="{D42A27DB-BD31-4B8C-83A1-F6EECF244321}">
                <p14:modId xmlns:p14="http://schemas.microsoft.com/office/powerpoint/2010/main" val="3600417474"/>
              </p:ext>
            </p:extLst>
          </p:nvPr>
        </p:nvGraphicFramePr>
        <p:xfrm>
          <a:off x="2318446" y="2226114"/>
          <a:ext cx="2583918" cy="2929921"/>
        </p:xfrm>
        <a:graphic>
          <a:graphicData uri="http://schemas.openxmlformats.org/drawingml/2006/table">
            <a:tbl>
              <a:tblPr>
                <a:noFill/>
                <a:tableStyleId>{8628B589-4659-4227-9C68-565DD4A46BFE}</a:tableStyleId>
              </a:tblPr>
              <a:tblGrid>
                <a:gridCol w="2583918">
                  <a:extLst>
                    <a:ext uri="{9D8B030D-6E8A-4147-A177-3AD203B41FA5}">
                      <a16:colId xmlns:a16="http://schemas.microsoft.com/office/drawing/2014/main" val="2243554576"/>
                    </a:ext>
                  </a:extLst>
                </a:gridCol>
              </a:tblGrid>
              <a:tr h="335393">
                <a:tc>
                  <a:txBody>
                    <a:bodyPr/>
                    <a:lstStyle/>
                    <a:p>
                      <a:pPr marL="0" lvl="0" indent="0" algn="ctr" rtl="0">
                        <a:spcBef>
                          <a:spcPts val="0"/>
                        </a:spcBef>
                        <a:spcAft>
                          <a:spcPts val="0"/>
                        </a:spcAft>
                        <a:buNone/>
                      </a:pPr>
                      <a:r>
                        <a:rPr lang="en" sz="1000" b="1" dirty="0">
                          <a:solidFill>
                            <a:srgbClr val="FFFFFF"/>
                          </a:solidFill>
                        </a:rPr>
                        <a:t>Campaign </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565093601"/>
                  </a:ext>
                </a:extLst>
              </a:tr>
              <a:tr h="324316">
                <a:tc>
                  <a:txBody>
                    <a:bodyPr/>
                    <a:lstStyle/>
                    <a:p>
                      <a:pPr marR="0" algn="ctr" rtl="0">
                        <a:lnSpc>
                          <a:spcPct val="100000"/>
                        </a:lnSpc>
                        <a:spcBef>
                          <a:spcPts val="0"/>
                        </a:spcBef>
                        <a:spcAft>
                          <a:spcPts val="0"/>
                        </a:spcAft>
                        <a:buClr>
                          <a:srgbClr val="000000"/>
                        </a:buClr>
                        <a:buFont typeface="Arial"/>
                      </a:pPr>
                      <a:r>
                        <a:rPr lang="en-US" sz="1200" b="0" i="0" u="none" strike="noStrike" cap="none" noProof="1">
                          <a:solidFill>
                            <a:srgbClr val="000000"/>
                          </a:solidFill>
                          <a:latin typeface="Roboto"/>
                          <a:ea typeface="Roboto"/>
                          <a:cs typeface="Arial"/>
                          <a:sym typeface="Arial"/>
                        </a:rPr>
                        <a:t>cool-tshirts-search</a:t>
                      </a:r>
                    </a:p>
                  </a:txBody>
                  <a:tcPr anchor="ctr"/>
                </a:tc>
                <a:extLst>
                  <a:ext uri="{0D108BD9-81ED-4DB2-BD59-A6C34878D82A}">
                    <a16:rowId xmlns:a16="http://schemas.microsoft.com/office/drawing/2014/main" val="3640144086"/>
                  </a:ext>
                </a:extLst>
              </a:tr>
              <a:tr h="324316">
                <a:tc>
                  <a:txBody>
                    <a:bodyPr/>
                    <a:lstStyle/>
                    <a:p>
                      <a:pPr marR="0" algn="ctr" rtl="0">
                        <a:lnSpc>
                          <a:spcPct val="100000"/>
                        </a:lnSpc>
                        <a:spcBef>
                          <a:spcPts val="0"/>
                        </a:spcBef>
                        <a:spcAft>
                          <a:spcPts val="0"/>
                        </a:spcAft>
                        <a:buClr>
                          <a:srgbClr val="000000"/>
                        </a:buClr>
                        <a:buFont typeface="Arial"/>
                      </a:pPr>
                      <a:r>
                        <a:rPr lang="en-US" sz="1200" b="0" i="0" u="none" strike="noStrike" cap="none" noProof="1">
                          <a:solidFill>
                            <a:srgbClr val="000000"/>
                          </a:solidFill>
                          <a:latin typeface="Roboto"/>
                          <a:ea typeface="Roboto"/>
                          <a:cs typeface="Arial"/>
                          <a:sym typeface="Arial"/>
                        </a:rPr>
                        <a:t>getting-to-know-cool-tshirts</a:t>
                      </a:r>
                    </a:p>
                  </a:txBody>
                  <a:tcPr anchor="ctr"/>
                </a:tc>
                <a:extLst>
                  <a:ext uri="{0D108BD9-81ED-4DB2-BD59-A6C34878D82A}">
                    <a16:rowId xmlns:a16="http://schemas.microsoft.com/office/drawing/2014/main" val="4017190045"/>
                  </a:ext>
                </a:extLst>
              </a:tr>
              <a:tr h="324316">
                <a:tc>
                  <a:txBody>
                    <a:bodyPr/>
                    <a:lstStyle/>
                    <a:p>
                      <a:pPr marR="0" algn="ctr" rtl="0">
                        <a:lnSpc>
                          <a:spcPct val="100000"/>
                        </a:lnSpc>
                        <a:spcBef>
                          <a:spcPts val="0"/>
                        </a:spcBef>
                        <a:spcAft>
                          <a:spcPts val="0"/>
                        </a:spcAft>
                        <a:buClr>
                          <a:srgbClr val="000000"/>
                        </a:buClr>
                        <a:buFont typeface="Arial"/>
                      </a:pPr>
                      <a:r>
                        <a:rPr lang="en-US" sz="1200" b="0" i="0" u="none" strike="noStrike" cap="none" noProof="1">
                          <a:solidFill>
                            <a:srgbClr val="000000"/>
                          </a:solidFill>
                          <a:latin typeface="Roboto"/>
                          <a:ea typeface="Roboto"/>
                          <a:cs typeface="Arial"/>
                          <a:sym typeface="Arial"/>
                        </a:rPr>
                        <a:t>interview-with-cool-tshirts-founder</a:t>
                      </a:r>
                    </a:p>
                  </a:txBody>
                  <a:tcPr anchor="ctr"/>
                </a:tc>
                <a:extLst>
                  <a:ext uri="{0D108BD9-81ED-4DB2-BD59-A6C34878D82A}">
                    <a16:rowId xmlns:a16="http://schemas.microsoft.com/office/drawing/2014/main" val="244739491"/>
                  </a:ext>
                </a:extLst>
              </a:tr>
              <a:tr h="324316">
                <a:tc>
                  <a:txBody>
                    <a:bodyPr/>
                    <a:lstStyle/>
                    <a:p>
                      <a:pPr marR="0" algn="ctr" rtl="0">
                        <a:lnSpc>
                          <a:spcPct val="100000"/>
                        </a:lnSpc>
                        <a:spcBef>
                          <a:spcPts val="0"/>
                        </a:spcBef>
                        <a:spcAft>
                          <a:spcPts val="0"/>
                        </a:spcAft>
                        <a:buClr>
                          <a:srgbClr val="000000"/>
                        </a:buClr>
                        <a:buFont typeface="Arial"/>
                      </a:pPr>
                      <a:r>
                        <a:rPr lang="en-US" sz="1200" b="0" i="0" u="none" strike="noStrike" cap="none" noProof="1">
                          <a:solidFill>
                            <a:srgbClr val="000000"/>
                          </a:solidFill>
                          <a:latin typeface="Roboto"/>
                          <a:ea typeface="Roboto"/>
                          <a:cs typeface="Arial"/>
                          <a:sym typeface="Arial"/>
                        </a:rPr>
                        <a:t>paid-search</a:t>
                      </a:r>
                    </a:p>
                  </a:txBody>
                  <a:tcPr anchor="ctr"/>
                </a:tc>
                <a:extLst>
                  <a:ext uri="{0D108BD9-81ED-4DB2-BD59-A6C34878D82A}">
                    <a16:rowId xmlns:a16="http://schemas.microsoft.com/office/drawing/2014/main" val="1705707757"/>
                  </a:ext>
                </a:extLst>
              </a:tr>
              <a:tr h="324316">
                <a:tc>
                  <a:txBody>
                    <a:bodyPr/>
                    <a:lstStyle/>
                    <a:p>
                      <a:pPr marR="0" algn="ctr" rtl="0">
                        <a:lnSpc>
                          <a:spcPct val="100000"/>
                        </a:lnSpc>
                        <a:spcBef>
                          <a:spcPts val="0"/>
                        </a:spcBef>
                        <a:spcAft>
                          <a:spcPts val="0"/>
                        </a:spcAft>
                        <a:buClr>
                          <a:srgbClr val="000000"/>
                        </a:buClr>
                        <a:buFont typeface="Arial"/>
                      </a:pPr>
                      <a:r>
                        <a:rPr lang="en-US" sz="1200" b="0" i="0" u="none" strike="noStrike" cap="none" noProof="1">
                          <a:solidFill>
                            <a:srgbClr val="000000"/>
                          </a:solidFill>
                          <a:latin typeface="Roboto"/>
                          <a:ea typeface="Roboto"/>
                          <a:cs typeface="Arial"/>
                          <a:sym typeface="Arial"/>
                        </a:rPr>
                        <a:t>retargetting-ad</a:t>
                      </a:r>
                    </a:p>
                  </a:txBody>
                  <a:tcPr anchor="ctr"/>
                </a:tc>
                <a:extLst>
                  <a:ext uri="{0D108BD9-81ED-4DB2-BD59-A6C34878D82A}">
                    <a16:rowId xmlns:a16="http://schemas.microsoft.com/office/drawing/2014/main" val="3439157005"/>
                  </a:ext>
                </a:extLst>
              </a:tr>
              <a:tr h="324316">
                <a:tc>
                  <a:txBody>
                    <a:bodyPr/>
                    <a:lstStyle/>
                    <a:p>
                      <a:pPr marR="0" algn="ctr" rtl="0">
                        <a:lnSpc>
                          <a:spcPct val="100000"/>
                        </a:lnSpc>
                        <a:spcBef>
                          <a:spcPts val="0"/>
                        </a:spcBef>
                        <a:spcAft>
                          <a:spcPts val="0"/>
                        </a:spcAft>
                        <a:buClr>
                          <a:srgbClr val="000000"/>
                        </a:buClr>
                        <a:buFont typeface="Arial"/>
                      </a:pPr>
                      <a:r>
                        <a:rPr lang="en-US" sz="1200" b="0" i="0" u="none" strike="noStrike" cap="none" noProof="1">
                          <a:solidFill>
                            <a:srgbClr val="000000"/>
                          </a:solidFill>
                          <a:latin typeface="Roboto"/>
                          <a:ea typeface="Roboto"/>
                          <a:cs typeface="Arial"/>
                          <a:sym typeface="Arial"/>
                        </a:rPr>
                        <a:t>retargetting-campaign</a:t>
                      </a:r>
                    </a:p>
                  </a:txBody>
                  <a:tcPr anchor="ctr"/>
                </a:tc>
                <a:extLst>
                  <a:ext uri="{0D108BD9-81ED-4DB2-BD59-A6C34878D82A}">
                    <a16:rowId xmlns:a16="http://schemas.microsoft.com/office/drawing/2014/main" val="3206343670"/>
                  </a:ext>
                </a:extLst>
              </a:tr>
              <a:tr h="324316">
                <a:tc>
                  <a:txBody>
                    <a:bodyPr/>
                    <a:lstStyle/>
                    <a:p>
                      <a:pPr marR="0" algn="ctr" rtl="0">
                        <a:lnSpc>
                          <a:spcPct val="100000"/>
                        </a:lnSpc>
                        <a:spcBef>
                          <a:spcPts val="0"/>
                        </a:spcBef>
                        <a:spcAft>
                          <a:spcPts val="0"/>
                        </a:spcAft>
                        <a:buClr>
                          <a:srgbClr val="000000"/>
                        </a:buClr>
                        <a:buFont typeface="Arial"/>
                      </a:pPr>
                      <a:r>
                        <a:rPr lang="en-US" sz="1200" b="0" i="0" u="none" strike="noStrike" cap="none" noProof="1">
                          <a:solidFill>
                            <a:srgbClr val="000000"/>
                          </a:solidFill>
                          <a:latin typeface="Roboto"/>
                          <a:ea typeface="Roboto"/>
                          <a:cs typeface="Arial"/>
                          <a:sym typeface="Arial"/>
                        </a:rPr>
                        <a:t>ten-crazy-cool-tshirts-facts</a:t>
                      </a:r>
                    </a:p>
                  </a:txBody>
                  <a:tcPr anchor="ctr"/>
                </a:tc>
                <a:extLst>
                  <a:ext uri="{0D108BD9-81ED-4DB2-BD59-A6C34878D82A}">
                    <a16:rowId xmlns:a16="http://schemas.microsoft.com/office/drawing/2014/main" val="350973291"/>
                  </a:ext>
                </a:extLst>
              </a:tr>
              <a:tr h="324316">
                <a:tc>
                  <a:txBody>
                    <a:bodyPr/>
                    <a:lstStyle/>
                    <a:p>
                      <a:pPr marR="0" algn="ctr" rtl="0">
                        <a:lnSpc>
                          <a:spcPct val="100000"/>
                        </a:lnSpc>
                        <a:spcBef>
                          <a:spcPts val="0"/>
                        </a:spcBef>
                        <a:spcAft>
                          <a:spcPts val="0"/>
                        </a:spcAft>
                        <a:buClr>
                          <a:srgbClr val="000000"/>
                        </a:buClr>
                        <a:buFont typeface="Arial"/>
                      </a:pPr>
                      <a:r>
                        <a:rPr lang="en-US" sz="1200" b="0" i="0" u="none" strike="noStrike" cap="none" noProof="1">
                          <a:solidFill>
                            <a:srgbClr val="000000"/>
                          </a:solidFill>
                          <a:latin typeface="Roboto"/>
                          <a:ea typeface="Roboto"/>
                          <a:cs typeface="Arial"/>
                          <a:sym typeface="Arial"/>
                        </a:rPr>
                        <a:t>weekly-newsletter</a:t>
                      </a:r>
                    </a:p>
                  </a:txBody>
                  <a:tcPr anchor="ctr"/>
                </a:tc>
                <a:extLst>
                  <a:ext uri="{0D108BD9-81ED-4DB2-BD59-A6C34878D82A}">
                    <a16:rowId xmlns:a16="http://schemas.microsoft.com/office/drawing/2014/main" val="243883768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93424" y="-339160"/>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000" b="1" dirty="0">
                <a:solidFill>
                  <a:srgbClr val="295269"/>
                </a:solidFill>
                <a:latin typeface="Roboto"/>
                <a:ea typeface="Roboto"/>
                <a:cs typeface="Roboto"/>
                <a:sym typeface="Roboto"/>
              </a:rPr>
              <a:t>1.3 </a:t>
            </a:r>
            <a:r>
              <a:rPr lang="en-US" sz="2000" b="1" dirty="0">
                <a:solidFill>
                  <a:srgbClr val="295269"/>
                </a:solidFill>
                <a:latin typeface="Roboto"/>
                <a:ea typeface="Roboto"/>
                <a:cs typeface="Roboto"/>
                <a:sym typeface="Roboto"/>
              </a:rPr>
              <a:t>What pages are provided by the CoolTShirts?</a:t>
            </a:r>
            <a:endParaRPr sz="2000" b="1" dirty="0">
              <a:solidFill>
                <a:srgbClr val="295269"/>
              </a:solidFill>
              <a:latin typeface="Roboto"/>
              <a:ea typeface="Roboto"/>
              <a:cs typeface="Roboto"/>
              <a:sym typeface="Roboto"/>
            </a:endParaRPr>
          </a:p>
        </p:txBody>
      </p:sp>
      <p:sp>
        <p:nvSpPr>
          <p:cNvPr id="323" name="Shape 323"/>
          <p:cNvSpPr txBox="1"/>
          <p:nvPr/>
        </p:nvSpPr>
        <p:spPr>
          <a:xfrm>
            <a:off x="4902364" y="393114"/>
            <a:ext cx="3870900" cy="1592928"/>
          </a:xfrm>
          <a:prstGeom prst="rect">
            <a:avLst/>
          </a:pr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p>
            <a:pPr lvl="0">
              <a:buClr>
                <a:schemeClr val="dk1"/>
              </a:buClr>
              <a:buSzPts val="1100"/>
            </a:pPr>
            <a:endParaRPr lang="en-US" sz="900" dirty="0">
              <a:latin typeface="Courier New"/>
              <a:ea typeface="Courier New"/>
              <a:cs typeface="Courier New"/>
              <a:sym typeface="Courier New"/>
            </a:endParaRPr>
          </a:p>
          <a:p>
            <a:pPr>
              <a:buClr>
                <a:schemeClr val="dk1"/>
              </a:buClr>
              <a:buSzPts val="1100"/>
            </a:pPr>
            <a:r>
              <a:rPr lang="en-US" sz="900" dirty="0">
                <a:latin typeface="Courier New"/>
                <a:ea typeface="Courier New"/>
                <a:cs typeface="Courier New"/>
                <a:sym typeface="Courier New"/>
              </a:rPr>
              <a:t>-- create a query to select distinct values  from page_name column  </a:t>
            </a:r>
          </a:p>
          <a:p>
            <a:pPr>
              <a:buClr>
                <a:schemeClr val="dk1"/>
              </a:buClr>
              <a:buSzPts val="1100"/>
            </a:pPr>
            <a:endParaRPr lang="en-US" sz="900" dirty="0">
              <a:latin typeface="Courier New"/>
              <a:ea typeface="Courier New"/>
              <a:cs typeface="Courier New"/>
              <a:sym typeface="Courier New"/>
            </a:endParaRPr>
          </a:p>
          <a:p>
            <a:r>
              <a:rPr lang="en-US" sz="900" dirty="0">
                <a:solidFill>
                  <a:srgbClr val="B3CCFF"/>
                </a:solidFill>
                <a:latin typeface="Monaco, Menlo,  Ubuntu Mono"/>
              </a:rPr>
              <a:t>SELECT</a:t>
            </a:r>
            <a:r>
              <a:rPr lang="en-US" sz="900" dirty="0">
                <a:solidFill>
                  <a:srgbClr val="FFFFFF"/>
                </a:solidFill>
                <a:latin typeface="Monaco, Menlo,  Ubuntu Mono"/>
              </a:rPr>
              <a:t> </a:t>
            </a:r>
            <a:r>
              <a:rPr lang="en-US" sz="900" dirty="0">
                <a:solidFill>
                  <a:srgbClr val="B3CCFF"/>
                </a:solidFill>
                <a:latin typeface="Monaco, Menlo,  Ubuntu Mono"/>
              </a:rPr>
              <a:t>DISTINCT</a:t>
            </a:r>
            <a:r>
              <a:rPr lang="en-US" sz="900" dirty="0">
                <a:solidFill>
                  <a:srgbClr val="FFFFFF"/>
                </a:solidFill>
                <a:latin typeface="Monaco, Menlo,  Ubuntu Mono"/>
              </a:rPr>
              <a:t> page_name</a:t>
            </a:r>
          </a:p>
          <a:p>
            <a:r>
              <a:rPr lang="en-US" sz="900" dirty="0">
                <a:solidFill>
                  <a:srgbClr val="B3CCFF"/>
                </a:solidFill>
                <a:latin typeface="Monaco, Menlo,  Ubuntu Mono"/>
              </a:rPr>
              <a:t>FROM</a:t>
            </a:r>
            <a:r>
              <a:rPr lang="en-US" sz="900" dirty="0">
                <a:solidFill>
                  <a:srgbClr val="FFFFFF"/>
                </a:solidFill>
                <a:latin typeface="Monaco, Menlo,  Ubuntu Mono"/>
              </a:rPr>
              <a:t> page_visits;</a:t>
            </a:r>
          </a:p>
          <a:p>
            <a:pPr>
              <a:buClr>
                <a:schemeClr val="dk1"/>
              </a:buClr>
              <a:buSzPts val="1100"/>
            </a:pPr>
            <a:endParaRPr lang="en-US" sz="900" dirty="0">
              <a:latin typeface="Courier New"/>
              <a:ea typeface="Courier New"/>
              <a:cs typeface="Courier New"/>
              <a:sym typeface="Courier New"/>
            </a:endParaRPr>
          </a:p>
        </p:txBody>
      </p:sp>
      <p:sp>
        <p:nvSpPr>
          <p:cNvPr id="324" name="Shape 324"/>
          <p:cNvSpPr txBox="1"/>
          <p:nvPr/>
        </p:nvSpPr>
        <p:spPr>
          <a:xfrm>
            <a:off x="271370" y="393114"/>
            <a:ext cx="4630994" cy="227867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CTS have the following pages:</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Landing page, customer first contact with CTS shop</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Shopping cart, second page support customer to create a list with selected items</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Checkout  page is the step where items are checked before purchasing </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Purchasing is the final page where customer pays the items </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 </a:t>
            </a: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734251323"/>
              </p:ext>
            </p:extLst>
          </p:nvPr>
        </p:nvGraphicFramePr>
        <p:xfrm>
          <a:off x="271370" y="2762622"/>
          <a:ext cx="2100170" cy="1631962"/>
        </p:xfrm>
        <a:graphic>
          <a:graphicData uri="http://schemas.openxmlformats.org/drawingml/2006/table">
            <a:tbl>
              <a:tblPr>
                <a:noFill/>
                <a:tableStyleId>{8628B589-4659-4227-9C68-565DD4A46BFE}</a:tableStyleId>
              </a:tblPr>
              <a:tblGrid>
                <a:gridCol w="2100170">
                  <a:extLst>
                    <a:ext uri="{9D8B030D-6E8A-4147-A177-3AD203B41FA5}">
                      <a16:colId xmlns:a16="http://schemas.microsoft.com/office/drawing/2014/main" val="20000"/>
                    </a:ext>
                  </a:extLst>
                </a:gridCol>
              </a:tblGrid>
              <a:tr h="323961">
                <a:tc>
                  <a:txBody>
                    <a:bodyPr/>
                    <a:lstStyle/>
                    <a:p>
                      <a:pPr marL="0" lvl="0" indent="0" algn="ctr" rtl="0">
                        <a:spcBef>
                          <a:spcPts val="0"/>
                        </a:spcBef>
                        <a:spcAft>
                          <a:spcPts val="0"/>
                        </a:spcAft>
                        <a:buNone/>
                      </a:pPr>
                      <a:r>
                        <a:rPr lang="en" sz="1000" b="1" dirty="0">
                          <a:solidFill>
                            <a:srgbClr val="FFFFFF"/>
                          </a:solidFill>
                        </a:rPr>
                        <a:t>Sources</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24178">
                <a:tc>
                  <a:txBody>
                    <a:bodyPr/>
                    <a:lstStyle/>
                    <a:p>
                      <a:pPr marR="0" algn="l" rtl="0">
                        <a:lnSpc>
                          <a:spcPct val="100000"/>
                        </a:lnSpc>
                        <a:spcBef>
                          <a:spcPts val="0"/>
                        </a:spcBef>
                        <a:spcAft>
                          <a:spcPts val="0"/>
                        </a:spcAft>
                        <a:buClr>
                          <a:srgbClr val="000000"/>
                        </a:buClr>
                        <a:buFont typeface="Arial"/>
                      </a:pPr>
                      <a:r>
                        <a:rPr lang="en-US" sz="1200" b="0" i="0" u="none" strike="noStrike" cap="none">
                          <a:solidFill>
                            <a:srgbClr val="000000"/>
                          </a:solidFill>
                          <a:latin typeface="Roboto"/>
                          <a:ea typeface="Roboto"/>
                          <a:cs typeface="Arial"/>
                          <a:sym typeface="Arial"/>
                        </a:rPr>
                        <a:t>1 - landing_page</a:t>
                      </a:r>
                    </a:p>
                  </a:txBody>
                  <a:tcPr anchor="ctr"/>
                </a:tc>
                <a:extLst>
                  <a:ext uri="{0D108BD9-81ED-4DB2-BD59-A6C34878D82A}">
                    <a16:rowId xmlns:a16="http://schemas.microsoft.com/office/drawing/2014/main" val="10001"/>
                  </a:ext>
                </a:extLst>
              </a:tr>
              <a:tr h="324178">
                <a:tc>
                  <a:txBody>
                    <a:bodyPr/>
                    <a:lstStyle/>
                    <a:p>
                      <a:pPr marR="0" algn="l" rtl="0">
                        <a:lnSpc>
                          <a:spcPct val="100000"/>
                        </a:lnSpc>
                        <a:spcBef>
                          <a:spcPts val="0"/>
                        </a:spcBef>
                        <a:spcAft>
                          <a:spcPts val="0"/>
                        </a:spcAft>
                        <a:buClr>
                          <a:srgbClr val="000000"/>
                        </a:buClr>
                        <a:buFont typeface="Arial"/>
                      </a:pPr>
                      <a:r>
                        <a:rPr lang="en-US" sz="1200" b="0" i="0" u="none" strike="noStrike" cap="none">
                          <a:solidFill>
                            <a:srgbClr val="000000"/>
                          </a:solidFill>
                          <a:latin typeface="Roboto"/>
                          <a:ea typeface="Roboto"/>
                          <a:cs typeface="Arial"/>
                          <a:sym typeface="Arial"/>
                        </a:rPr>
                        <a:t>2 - shopping_cart</a:t>
                      </a:r>
                    </a:p>
                  </a:txBody>
                  <a:tcPr anchor="ctr"/>
                </a:tc>
                <a:extLst>
                  <a:ext uri="{0D108BD9-81ED-4DB2-BD59-A6C34878D82A}">
                    <a16:rowId xmlns:a16="http://schemas.microsoft.com/office/drawing/2014/main" val="10002"/>
                  </a:ext>
                </a:extLst>
              </a:tr>
              <a:tr h="324178">
                <a:tc>
                  <a:txBody>
                    <a:bodyPr/>
                    <a:lstStyle/>
                    <a:p>
                      <a:pPr marR="0" algn="l" rtl="0">
                        <a:lnSpc>
                          <a:spcPct val="100000"/>
                        </a:lnSpc>
                        <a:spcBef>
                          <a:spcPts val="0"/>
                        </a:spcBef>
                        <a:spcAft>
                          <a:spcPts val="0"/>
                        </a:spcAft>
                        <a:buClr>
                          <a:srgbClr val="000000"/>
                        </a:buClr>
                        <a:buFont typeface="Arial"/>
                      </a:pPr>
                      <a:r>
                        <a:rPr lang="en-US" sz="1200" b="0" i="0" u="none" strike="noStrike" cap="none">
                          <a:solidFill>
                            <a:srgbClr val="000000"/>
                          </a:solidFill>
                          <a:latin typeface="Roboto"/>
                          <a:ea typeface="Roboto"/>
                          <a:cs typeface="Arial"/>
                          <a:sym typeface="Arial"/>
                        </a:rPr>
                        <a:t>3 - checkout</a:t>
                      </a:r>
                    </a:p>
                  </a:txBody>
                  <a:tcPr anchor="ctr"/>
                </a:tc>
                <a:extLst>
                  <a:ext uri="{0D108BD9-81ED-4DB2-BD59-A6C34878D82A}">
                    <a16:rowId xmlns:a16="http://schemas.microsoft.com/office/drawing/2014/main" val="3570229876"/>
                  </a:ext>
                </a:extLst>
              </a:tr>
              <a:tr h="324178">
                <a:tc>
                  <a:txBody>
                    <a:bodyPr/>
                    <a:lstStyle/>
                    <a:p>
                      <a:pPr marR="0" algn="l" rtl="0">
                        <a:lnSpc>
                          <a:spcPct val="100000"/>
                        </a:lnSpc>
                        <a:spcBef>
                          <a:spcPts val="0"/>
                        </a:spcBef>
                        <a:spcAft>
                          <a:spcPts val="0"/>
                        </a:spcAft>
                        <a:buClr>
                          <a:srgbClr val="000000"/>
                        </a:buClr>
                        <a:buFont typeface="Arial"/>
                      </a:pPr>
                      <a:r>
                        <a:rPr lang="en-US" sz="1200" b="0" i="0" u="none" strike="noStrike" cap="none" dirty="0">
                          <a:solidFill>
                            <a:srgbClr val="000000"/>
                          </a:solidFill>
                          <a:latin typeface="Roboto"/>
                          <a:ea typeface="Roboto"/>
                          <a:cs typeface="Arial"/>
                          <a:sym typeface="Arial"/>
                        </a:rPr>
                        <a:t>4 - purchase</a:t>
                      </a:r>
                    </a:p>
                  </a:txBody>
                  <a:tcPr anchor="ctr"/>
                </a:tc>
                <a:extLst>
                  <a:ext uri="{0D108BD9-81ED-4DB2-BD59-A6C34878D82A}">
                    <a16:rowId xmlns:a16="http://schemas.microsoft.com/office/drawing/2014/main" val="1092019929"/>
                  </a:ext>
                </a:extLst>
              </a:tr>
            </a:tbl>
          </a:graphicData>
        </a:graphic>
      </p:graphicFrame>
    </p:spTree>
    <p:extLst>
      <p:ext uri="{BB962C8B-B14F-4D97-AF65-F5344CB8AC3E}">
        <p14:creationId xmlns:p14="http://schemas.microsoft.com/office/powerpoint/2010/main" val="3098926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2. </a:t>
            </a:r>
            <a:r>
              <a:rPr lang="en-US" sz="4800" dirty="0">
                <a:solidFill>
                  <a:schemeClr val="lt1"/>
                </a:solidFill>
                <a:latin typeface="Roboto Black"/>
                <a:ea typeface="Roboto Black"/>
                <a:cs typeface="Roboto Black"/>
                <a:sym typeface="Roboto Black"/>
              </a:rPr>
              <a:t>Customer Journey</a:t>
            </a:r>
            <a:endParaRPr dirty="0"/>
          </a:p>
        </p:txBody>
      </p:sp>
    </p:spTree>
    <p:extLst>
      <p:ext uri="{BB962C8B-B14F-4D97-AF65-F5344CB8AC3E}">
        <p14:creationId xmlns:p14="http://schemas.microsoft.com/office/powerpoint/2010/main" val="1803453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93424" y="-339160"/>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000" b="1" dirty="0">
                <a:solidFill>
                  <a:srgbClr val="295269"/>
                </a:solidFill>
                <a:latin typeface="Roboto"/>
                <a:ea typeface="Roboto"/>
                <a:cs typeface="Roboto"/>
                <a:sym typeface="Roboto"/>
              </a:rPr>
              <a:t>2.1 </a:t>
            </a:r>
            <a:r>
              <a:rPr lang="en-US" sz="2000" b="1" dirty="0">
                <a:solidFill>
                  <a:srgbClr val="295269"/>
                </a:solidFill>
                <a:latin typeface="Roboto"/>
                <a:ea typeface="Roboto"/>
                <a:cs typeface="Roboto"/>
                <a:sym typeface="Roboto"/>
              </a:rPr>
              <a:t>How many first touches is each campaign responsible for?</a:t>
            </a:r>
            <a:endParaRPr sz="2000" b="1" dirty="0">
              <a:solidFill>
                <a:srgbClr val="295269"/>
              </a:solidFill>
              <a:latin typeface="Roboto"/>
              <a:ea typeface="Roboto"/>
              <a:cs typeface="Roboto"/>
              <a:sym typeface="Roboto"/>
            </a:endParaRPr>
          </a:p>
        </p:txBody>
      </p:sp>
      <p:sp>
        <p:nvSpPr>
          <p:cNvPr id="323" name="Shape 323"/>
          <p:cNvSpPr txBox="1"/>
          <p:nvPr/>
        </p:nvSpPr>
        <p:spPr>
          <a:xfrm>
            <a:off x="5273100" y="393114"/>
            <a:ext cx="3870900" cy="2473972"/>
          </a:xfrm>
          <a:prstGeom prst="rect">
            <a:avLst/>
          </a:pr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p>
            <a:r>
              <a:rPr lang="en-US" sz="900" dirty="0">
                <a:latin typeface="Courier New"/>
                <a:ea typeface="Courier New"/>
                <a:cs typeface="Courier New"/>
                <a:sym typeface="Courier New"/>
              </a:rPr>
              <a:t>- create a temporary table to count user first date </a:t>
            </a:r>
            <a:r>
              <a:rPr lang="en-US" sz="900" dirty="0">
                <a:solidFill>
                  <a:srgbClr val="B3CCFF"/>
                </a:solidFill>
                <a:latin typeface="Monaco, Menlo,  Ubuntu Mono"/>
              </a:rPr>
              <a:t>WITH</a:t>
            </a:r>
            <a:r>
              <a:rPr lang="en-US" sz="900" dirty="0">
                <a:solidFill>
                  <a:srgbClr val="FFFFFF"/>
                </a:solidFill>
                <a:latin typeface="Monaco, Menlo,  Ubuntu Mono"/>
              </a:rPr>
              <a:t> </a:t>
            </a:r>
            <a:r>
              <a:rPr lang="en-US" sz="900" noProof="1">
                <a:solidFill>
                  <a:srgbClr val="FFFFFF"/>
                </a:solidFill>
                <a:latin typeface="Monaco, Menlo,  Ubuntu Mono"/>
              </a:rPr>
              <a:t>first_touch </a:t>
            </a:r>
            <a:r>
              <a:rPr lang="en-US" sz="900" noProof="1">
                <a:solidFill>
                  <a:srgbClr val="B3CCFF"/>
                </a:solidFill>
                <a:latin typeface="Monaco, Menlo,  Ubuntu Mono"/>
              </a:rPr>
              <a:t>AS</a:t>
            </a:r>
            <a:r>
              <a:rPr lang="en-US" sz="900" noProof="1">
                <a:solidFill>
                  <a:srgbClr val="FFFFFF"/>
                </a:solidFill>
                <a:latin typeface="Monaco, Menlo,  Ubuntu Mono"/>
              </a:rPr>
              <a:t> </a:t>
            </a:r>
            <a:r>
              <a:rPr lang="en-US" sz="900" noProof="1">
                <a:solidFill>
                  <a:srgbClr val="E85D7F"/>
                </a:solidFill>
                <a:latin typeface="Monaco, Menlo,  Ubuntu Mono"/>
              </a:rPr>
              <a:t>(</a:t>
            </a:r>
            <a:endParaRPr lang="en-US" sz="900" noProof="1">
              <a:solidFill>
                <a:srgbClr val="FFFFFF"/>
              </a:solidFill>
              <a:latin typeface="Monaco, Menlo,  Ubuntu Mono"/>
            </a:endParaRPr>
          </a:p>
          <a:p>
            <a:r>
              <a:rPr lang="en-US" sz="900" noProof="1">
                <a:solidFill>
                  <a:srgbClr val="FFFFFF"/>
                </a:solidFill>
                <a:latin typeface="Monaco, Menlo,  Ubuntu Mono"/>
              </a:rPr>
              <a:t>    </a:t>
            </a:r>
            <a:r>
              <a:rPr lang="en-US" sz="900" noProof="1">
                <a:solidFill>
                  <a:srgbClr val="B3CCFF"/>
                </a:solidFill>
                <a:latin typeface="Monaco, Menlo,  Ubuntu Mono"/>
              </a:rPr>
              <a:t>SELECT</a:t>
            </a:r>
            <a:r>
              <a:rPr lang="en-US" sz="900" noProof="1">
                <a:solidFill>
                  <a:srgbClr val="FFFFFF"/>
                </a:solidFill>
                <a:latin typeface="Monaco, Menlo,  Ubuntu Mono"/>
              </a:rPr>
              <a:t> user_id,</a:t>
            </a:r>
          </a:p>
          <a:p>
            <a:r>
              <a:rPr lang="en-US" sz="900" noProof="1">
                <a:solidFill>
                  <a:srgbClr val="FFFFFF"/>
                </a:solidFill>
                <a:latin typeface="Monaco, Menlo,  Ubuntu Mono"/>
              </a:rPr>
              <a:t>        </a:t>
            </a:r>
            <a:r>
              <a:rPr lang="en-US" sz="900" noProof="1">
                <a:solidFill>
                  <a:srgbClr val="B3CCFF"/>
                </a:solidFill>
                <a:latin typeface="Monaco, Menlo,  Ubuntu Mono"/>
              </a:rPr>
              <a:t>MIN</a:t>
            </a:r>
            <a:r>
              <a:rPr lang="en-US" sz="900" noProof="1">
                <a:solidFill>
                  <a:srgbClr val="E85D7F"/>
                </a:solidFill>
                <a:latin typeface="Monaco, Menlo,  Ubuntu Mono"/>
              </a:rPr>
              <a:t>(</a:t>
            </a:r>
            <a:r>
              <a:rPr lang="en-US" sz="900" noProof="1">
                <a:solidFill>
                  <a:srgbClr val="B3CCFF"/>
                </a:solidFill>
                <a:latin typeface="Monaco, Menlo,  Ubuntu Mono"/>
              </a:rPr>
              <a:t>timestamp</a:t>
            </a:r>
            <a:r>
              <a:rPr lang="en-US" sz="900" noProof="1">
                <a:solidFill>
                  <a:srgbClr val="E85D7F"/>
                </a:solidFill>
                <a:latin typeface="Monaco, Menlo,  Ubuntu Mono"/>
              </a:rPr>
              <a:t>)</a:t>
            </a:r>
            <a:r>
              <a:rPr lang="en-US" sz="900" noProof="1">
                <a:solidFill>
                  <a:srgbClr val="FFFFFF"/>
                </a:solidFill>
                <a:latin typeface="Monaco, Menlo,  Ubuntu Mono"/>
              </a:rPr>
              <a:t> </a:t>
            </a:r>
            <a:r>
              <a:rPr lang="en-US" sz="900" noProof="1">
                <a:solidFill>
                  <a:srgbClr val="B3CCFF"/>
                </a:solidFill>
                <a:latin typeface="Monaco, Menlo,  Ubuntu Mono"/>
              </a:rPr>
              <a:t>as</a:t>
            </a:r>
            <a:r>
              <a:rPr lang="en-US" sz="900" noProof="1">
                <a:solidFill>
                  <a:srgbClr val="FFFFFF"/>
                </a:solidFill>
                <a:latin typeface="Monaco, Menlo,  Ubuntu Mono"/>
              </a:rPr>
              <a:t> first_touch_at</a:t>
            </a:r>
          </a:p>
          <a:p>
            <a:r>
              <a:rPr lang="en-US" sz="900" noProof="1">
                <a:solidFill>
                  <a:srgbClr val="FFFFFF"/>
                </a:solidFill>
                <a:latin typeface="Monaco, Menlo,  Ubuntu Mono"/>
              </a:rPr>
              <a:t>    </a:t>
            </a:r>
            <a:r>
              <a:rPr lang="en-US" sz="900" noProof="1">
                <a:solidFill>
                  <a:srgbClr val="B3CCFF"/>
                </a:solidFill>
                <a:latin typeface="Monaco, Menlo,  Ubuntu Mono"/>
              </a:rPr>
              <a:t>FROM</a:t>
            </a:r>
            <a:r>
              <a:rPr lang="en-US" sz="900" noProof="1">
                <a:solidFill>
                  <a:srgbClr val="FFFFFF"/>
                </a:solidFill>
                <a:latin typeface="Monaco, Menlo,  Ubuntu Mono"/>
              </a:rPr>
              <a:t> page_visits</a:t>
            </a:r>
          </a:p>
          <a:p>
            <a:r>
              <a:rPr lang="en-US" sz="900" noProof="1">
                <a:solidFill>
                  <a:srgbClr val="FFFFFF"/>
                </a:solidFill>
                <a:latin typeface="Monaco, Menlo,  Ubuntu Mono"/>
              </a:rPr>
              <a:t>    </a:t>
            </a:r>
            <a:r>
              <a:rPr lang="en-US" sz="900" noProof="1">
                <a:solidFill>
                  <a:srgbClr val="B3CCFF"/>
                </a:solidFill>
                <a:latin typeface="Monaco, Menlo,  Ubuntu Mono"/>
              </a:rPr>
              <a:t>GROUP</a:t>
            </a:r>
            <a:r>
              <a:rPr lang="en-US" sz="900" noProof="1">
                <a:solidFill>
                  <a:srgbClr val="FFFFFF"/>
                </a:solidFill>
                <a:latin typeface="Monaco, Menlo,  Ubuntu Mono"/>
              </a:rPr>
              <a:t> </a:t>
            </a:r>
            <a:r>
              <a:rPr lang="en-US" sz="900" noProof="1">
                <a:solidFill>
                  <a:srgbClr val="B3CCFF"/>
                </a:solidFill>
                <a:latin typeface="Monaco, Menlo,  Ubuntu Mono"/>
              </a:rPr>
              <a:t>BY</a:t>
            </a:r>
            <a:r>
              <a:rPr lang="en-US" sz="900" noProof="1">
                <a:solidFill>
                  <a:srgbClr val="FFFFFF"/>
                </a:solidFill>
                <a:latin typeface="Monaco, Menlo,  Ubuntu Mono"/>
              </a:rPr>
              <a:t> user_id</a:t>
            </a:r>
            <a:r>
              <a:rPr lang="en-US" sz="900" noProof="1">
                <a:solidFill>
                  <a:srgbClr val="E85D7F"/>
                </a:solidFill>
                <a:latin typeface="Monaco, Menlo,  Ubuntu Mono"/>
              </a:rPr>
              <a:t>)</a:t>
            </a:r>
            <a:endParaRPr lang="en-US" sz="900" noProof="1">
              <a:solidFill>
                <a:srgbClr val="FFFFFF"/>
              </a:solidFill>
              <a:latin typeface="Monaco, Menlo,  Ubuntu Mono"/>
            </a:endParaRPr>
          </a:p>
          <a:p>
            <a:r>
              <a:rPr lang="en-US" sz="900" noProof="1">
                <a:solidFill>
                  <a:srgbClr val="B3CCFF"/>
                </a:solidFill>
                <a:latin typeface="Monaco, Menlo,  Ubuntu Mono"/>
              </a:rPr>
              <a:t>SELECT</a:t>
            </a:r>
            <a:r>
              <a:rPr lang="en-US" sz="900" noProof="1">
                <a:solidFill>
                  <a:srgbClr val="FFFFFF"/>
                </a:solidFill>
                <a:latin typeface="Monaco, Menlo,  Ubuntu Mono"/>
              </a:rPr>
              <a:t> ft.user_id,</a:t>
            </a:r>
          </a:p>
          <a:p>
            <a:r>
              <a:rPr lang="en-US" sz="900" noProof="1">
                <a:solidFill>
                  <a:srgbClr val="FFFFFF"/>
                </a:solidFill>
                <a:latin typeface="Monaco, Menlo,  Ubuntu Mono"/>
              </a:rPr>
              <a:t>    ft.first_touch_at,</a:t>
            </a:r>
          </a:p>
          <a:p>
            <a:r>
              <a:rPr lang="en-US" sz="900" noProof="1">
                <a:solidFill>
                  <a:srgbClr val="FFFFFF"/>
                </a:solidFill>
                <a:latin typeface="Monaco, Menlo,  Ubuntu Mono"/>
              </a:rPr>
              <a:t>    pv.utm_source,</a:t>
            </a:r>
          </a:p>
          <a:p>
            <a:r>
              <a:rPr lang="en-US" sz="900" noProof="1">
                <a:solidFill>
                  <a:srgbClr val="FFFFFF"/>
                </a:solidFill>
                <a:latin typeface="Monaco, Menlo,  Ubuntu Mono"/>
              </a:rPr>
              <a:t>    pv.utm_campaign,</a:t>
            </a:r>
          </a:p>
          <a:p>
            <a:r>
              <a:rPr lang="en-US" sz="900" noProof="1">
                <a:solidFill>
                  <a:srgbClr val="FFFFFF"/>
                </a:solidFill>
                <a:latin typeface="Monaco, Menlo,  Ubuntu Mono"/>
              </a:rPr>
              <a:t>    </a:t>
            </a:r>
            <a:r>
              <a:rPr lang="en-US" sz="900" noProof="1">
                <a:solidFill>
                  <a:srgbClr val="B3CCFF"/>
                </a:solidFill>
                <a:latin typeface="Monaco, Menlo,  Ubuntu Mono"/>
              </a:rPr>
              <a:t>COUNT</a:t>
            </a:r>
            <a:r>
              <a:rPr lang="en-US" sz="900" noProof="1">
                <a:solidFill>
                  <a:srgbClr val="E85D7F"/>
                </a:solidFill>
                <a:latin typeface="Monaco, Menlo,  Ubuntu Mono"/>
              </a:rPr>
              <a:t>(</a:t>
            </a:r>
            <a:r>
              <a:rPr lang="en-US" sz="900" noProof="1">
                <a:solidFill>
                  <a:srgbClr val="FFFFFF"/>
                </a:solidFill>
                <a:latin typeface="Monaco, Menlo,  Ubuntu Mono"/>
              </a:rPr>
              <a:t>*</a:t>
            </a:r>
            <a:r>
              <a:rPr lang="en-US" sz="900" noProof="1">
                <a:solidFill>
                  <a:srgbClr val="E85D7F"/>
                </a:solidFill>
                <a:latin typeface="Monaco, Menlo,  Ubuntu Mono"/>
              </a:rPr>
              <a:t>)</a:t>
            </a:r>
            <a:r>
              <a:rPr lang="en-US" sz="900" noProof="1">
                <a:solidFill>
                  <a:srgbClr val="FFFFFF"/>
                </a:solidFill>
                <a:latin typeface="Monaco, Menlo,  Ubuntu Mono"/>
              </a:rPr>
              <a:t> </a:t>
            </a:r>
            <a:r>
              <a:rPr lang="en-US" sz="900" noProof="1">
                <a:solidFill>
                  <a:srgbClr val="B3CCFF"/>
                </a:solidFill>
                <a:latin typeface="Monaco, Menlo,  Ubuntu Mono"/>
              </a:rPr>
              <a:t>as</a:t>
            </a:r>
            <a:r>
              <a:rPr lang="en-US" sz="900" noProof="1">
                <a:solidFill>
                  <a:srgbClr val="FFFFFF"/>
                </a:solidFill>
                <a:latin typeface="Monaco, Menlo,  Ubuntu Mono"/>
              </a:rPr>
              <a:t> users_campaign</a:t>
            </a:r>
          </a:p>
          <a:p>
            <a:r>
              <a:rPr lang="en-US" sz="900" noProof="1">
                <a:solidFill>
                  <a:srgbClr val="B3CCFF"/>
                </a:solidFill>
                <a:latin typeface="Monaco, Menlo,  Ubuntu Mono"/>
              </a:rPr>
              <a:t>FROM</a:t>
            </a:r>
            <a:r>
              <a:rPr lang="en-US" sz="900" noProof="1">
                <a:solidFill>
                  <a:srgbClr val="FFFFFF"/>
                </a:solidFill>
                <a:latin typeface="Monaco, Menlo,  Ubuntu Mono"/>
              </a:rPr>
              <a:t> first_touch ft</a:t>
            </a:r>
          </a:p>
          <a:p>
            <a:r>
              <a:rPr lang="en-US" sz="900" noProof="1">
                <a:solidFill>
                  <a:srgbClr val="B3CCFF"/>
                </a:solidFill>
                <a:latin typeface="Monaco, Menlo,  Ubuntu Mono"/>
              </a:rPr>
              <a:t>JOIN</a:t>
            </a:r>
            <a:r>
              <a:rPr lang="en-US" sz="900" noProof="1">
                <a:solidFill>
                  <a:srgbClr val="FFFFFF"/>
                </a:solidFill>
                <a:latin typeface="Monaco, Menlo,  Ubuntu Mono"/>
              </a:rPr>
              <a:t> page_visits pv</a:t>
            </a:r>
          </a:p>
          <a:p>
            <a:r>
              <a:rPr lang="en-US" sz="900" noProof="1">
                <a:solidFill>
                  <a:srgbClr val="FFFFFF"/>
                </a:solidFill>
                <a:latin typeface="Monaco, Menlo,  Ubuntu Mono"/>
              </a:rPr>
              <a:t>    </a:t>
            </a:r>
            <a:r>
              <a:rPr lang="en-US" sz="900" noProof="1">
                <a:solidFill>
                  <a:srgbClr val="B3CCFF"/>
                </a:solidFill>
                <a:latin typeface="Monaco, Menlo,  Ubuntu Mono"/>
              </a:rPr>
              <a:t>ON</a:t>
            </a:r>
            <a:r>
              <a:rPr lang="en-US" sz="900" noProof="1">
                <a:solidFill>
                  <a:srgbClr val="FFFFFF"/>
                </a:solidFill>
                <a:latin typeface="Monaco, Menlo,  Ubuntu Mono"/>
              </a:rPr>
              <a:t> ft.user_id = pv.user_id</a:t>
            </a:r>
          </a:p>
          <a:p>
            <a:r>
              <a:rPr lang="en-US" sz="900" noProof="1">
                <a:solidFill>
                  <a:srgbClr val="FFFFFF"/>
                </a:solidFill>
                <a:latin typeface="Monaco, Menlo,  Ubuntu Mono"/>
              </a:rPr>
              <a:t>    </a:t>
            </a:r>
            <a:r>
              <a:rPr lang="en-US" sz="900" noProof="1">
                <a:solidFill>
                  <a:srgbClr val="B3CCFF"/>
                </a:solidFill>
                <a:latin typeface="Monaco, Menlo,  Ubuntu Mono"/>
              </a:rPr>
              <a:t>AND</a:t>
            </a:r>
            <a:r>
              <a:rPr lang="en-US" sz="900" noProof="1">
                <a:solidFill>
                  <a:srgbClr val="FFFFFF"/>
                </a:solidFill>
                <a:latin typeface="Monaco, Menlo,  Ubuntu Mono"/>
              </a:rPr>
              <a:t> ft.first_touch_at = pv.</a:t>
            </a:r>
            <a:r>
              <a:rPr lang="en-US" sz="900" noProof="1">
                <a:solidFill>
                  <a:srgbClr val="B3CCFF"/>
                </a:solidFill>
                <a:latin typeface="Monaco, Menlo,  Ubuntu Mono"/>
              </a:rPr>
              <a:t>timestamp</a:t>
            </a:r>
            <a:endParaRPr lang="en-US" sz="900" noProof="1">
              <a:solidFill>
                <a:srgbClr val="FFFFFF"/>
              </a:solidFill>
              <a:latin typeface="Monaco, Menlo,  Ubuntu Mono"/>
            </a:endParaRPr>
          </a:p>
          <a:p>
            <a:r>
              <a:rPr lang="en-US" sz="900" noProof="1">
                <a:solidFill>
                  <a:srgbClr val="FFFFFF"/>
                </a:solidFill>
                <a:latin typeface="Monaco, Menlo,  Ubuntu Mono"/>
              </a:rPr>
              <a:t>    </a:t>
            </a:r>
            <a:r>
              <a:rPr lang="en-US" sz="900" noProof="1">
                <a:solidFill>
                  <a:srgbClr val="B3CCFF"/>
                </a:solidFill>
                <a:latin typeface="Monaco, Menlo,  Ubuntu Mono"/>
              </a:rPr>
              <a:t>GROUP</a:t>
            </a:r>
            <a:r>
              <a:rPr lang="en-US" sz="900" noProof="1">
                <a:solidFill>
                  <a:srgbClr val="FFFFFF"/>
                </a:solidFill>
                <a:latin typeface="Monaco, Menlo,  Ubuntu Mono"/>
              </a:rPr>
              <a:t> </a:t>
            </a:r>
            <a:r>
              <a:rPr lang="en-US" sz="900" noProof="1">
                <a:solidFill>
                  <a:srgbClr val="B3CCFF"/>
                </a:solidFill>
                <a:latin typeface="Monaco, Menlo,  Ubuntu Mono"/>
              </a:rPr>
              <a:t>BY</a:t>
            </a:r>
            <a:r>
              <a:rPr lang="en-US" sz="900" noProof="1">
                <a:solidFill>
                  <a:srgbClr val="FFFFFF"/>
                </a:solidFill>
                <a:latin typeface="Monaco, Menlo,  Ubuntu Mono"/>
              </a:rPr>
              <a:t> utm_campaign</a:t>
            </a:r>
          </a:p>
          <a:p>
            <a:r>
              <a:rPr lang="en-US" sz="900" noProof="1">
                <a:solidFill>
                  <a:srgbClr val="FFFFFF"/>
                </a:solidFill>
                <a:latin typeface="Monaco, Menlo,  Ubuntu Mono"/>
              </a:rPr>
              <a:t>    </a:t>
            </a:r>
            <a:r>
              <a:rPr lang="en-US" sz="900" noProof="1">
                <a:solidFill>
                  <a:srgbClr val="B3CCFF"/>
                </a:solidFill>
                <a:latin typeface="Monaco, Menlo,  Ubuntu Mono"/>
              </a:rPr>
              <a:t>ORDER</a:t>
            </a:r>
            <a:r>
              <a:rPr lang="en-US" sz="900" noProof="1">
                <a:solidFill>
                  <a:srgbClr val="FFFFFF"/>
                </a:solidFill>
                <a:latin typeface="Monaco, Menlo,  Ubuntu Mono"/>
              </a:rPr>
              <a:t> </a:t>
            </a:r>
            <a:r>
              <a:rPr lang="en-US" sz="900" noProof="1">
                <a:solidFill>
                  <a:srgbClr val="B3CCFF"/>
                </a:solidFill>
                <a:latin typeface="Monaco, Menlo,  Ubuntu Mono"/>
              </a:rPr>
              <a:t>BY</a:t>
            </a:r>
            <a:r>
              <a:rPr lang="en-US" sz="900" noProof="1">
                <a:solidFill>
                  <a:srgbClr val="FFFFFF"/>
                </a:solidFill>
                <a:latin typeface="Monaco, Menlo,  Ubuntu Mono"/>
              </a:rPr>
              <a:t> </a:t>
            </a:r>
            <a:r>
              <a:rPr lang="en-US" sz="900" noProof="1">
                <a:solidFill>
                  <a:srgbClr val="FF8973"/>
                </a:solidFill>
                <a:latin typeface="Monaco, Menlo,  Ubuntu Mono"/>
              </a:rPr>
              <a:t>5</a:t>
            </a:r>
            <a:r>
              <a:rPr lang="en-US" sz="900" noProof="1">
                <a:solidFill>
                  <a:srgbClr val="FFFFFF"/>
                </a:solidFill>
                <a:latin typeface="Monaco, Menlo,  Ubuntu Mono"/>
              </a:rPr>
              <a:t> </a:t>
            </a:r>
            <a:r>
              <a:rPr lang="en-US" sz="900" noProof="1">
                <a:solidFill>
                  <a:srgbClr val="B3CCFF"/>
                </a:solidFill>
                <a:latin typeface="Monaco, Menlo,  Ubuntu Mono"/>
              </a:rPr>
              <a:t>DESC</a:t>
            </a:r>
            <a:r>
              <a:rPr lang="en-US" sz="900" noProof="1">
                <a:solidFill>
                  <a:srgbClr val="FFFFFF"/>
                </a:solidFill>
                <a:latin typeface="Monaco, Menlo,  Ubuntu Mono"/>
              </a:rPr>
              <a:t>;</a:t>
            </a:r>
          </a:p>
        </p:txBody>
      </p:sp>
      <p:sp>
        <p:nvSpPr>
          <p:cNvPr id="324" name="Shape 324"/>
          <p:cNvSpPr txBox="1"/>
          <p:nvPr/>
        </p:nvSpPr>
        <p:spPr>
          <a:xfrm>
            <a:off x="271370" y="393114"/>
            <a:ext cx="500173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First Touch attribution only consider first source for each customer. This is a good way of knowing how visitors initially discovered the website.  </a:t>
            </a: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 </a:t>
            </a:r>
            <a:endParaRPr sz="1200" dirty="0">
              <a:latin typeface="Roboto"/>
              <a:ea typeface="Roboto"/>
              <a:cs typeface="Roboto"/>
              <a:sym typeface="Roboto"/>
            </a:endParaRPr>
          </a:p>
        </p:txBody>
      </p:sp>
      <p:graphicFrame>
        <p:nvGraphicFramePr>
          <p:cNvPr id="7" name="Table 6">
            <a:extLst>
              <a:ext uri="{FF2B5EF4-FFF2-40B4-BE49-F238E27FC236}">
                <a16:creationId xmlns:a16="http://schemas.microsoft.com/office/drawing/2014/main" id="{AD8C5DFC-6817-44E7-9B6B-FA016972CFEB}"/>
              </a:ext>
            </a:extLst>
          </p:cNvPr>
          <p:cNvGraphicFramePr>
            <a:graphicFrameLocks noGrp="1"/>
          </p:cNvGraphicFramePr>
          <p:nvPr>
            <p:extLst>
              <p:ext uri="{D42A27DB-BD31-4B8C-83A1-F6EECF244321}">
                <p14:modId xmlns:p14="http://schemas.microsoft.com/office/powerpoint/2010/main" val="1684020388"/>
              </p:ext>
            </p:extLst>
          </p:nvPr>
        </p:nvGraphicFramePr>
        <p:xfrm>
          <a:off x="271370" y="2226114"/>
          <a:ext cx="4990855" cy="1979275"/>
        </p:xfrm>
        <a:graphic>
          <a:graphicData uri="http://schemas.openxmlformats.org/drawingml/2006/table">
            <a:tbl>
              <a:tblPr>
                <a:noFill/>
                <a:tableStyleId>{8628B589-4659-4227-9C68-565DD4A46BFE}</a:tableStyleId>
              </a:tblPr>
              <a:tblGrid>
                <a:gridCol w="2094271">
                  <a:extLst>
                    <a:ext uri="{9D8B030D-6E8A-4147-A177-3AD203B41FA5}">
                      <a16:colId xmlns:a16="http://schemas.microsoft.com/office/drawing/2014/main" val="2243554576"/>
                    </a:ext>
                  </a:extLst>
                </a:gridCol>
                <a:gridCol w="1651820">
                  <a:extLst>
                    <a:ext uri="{9D8B030D-6E8A-4147-A177-3AD203B41FA5}">
                      <a16:colId xmlns:a16="http://schemas.microsoft.com/office/drawing/2014/main" val="1994934007"/>
                    </a:ext>
                  </a:extLst>
                </a:gridCol>
                <a:gridCol w="1244764">
                  <a:extLst>
                    <a:ext uri="{9D8B030D-6E8A-4147-A177-3AD203B41FA5}">
                      <a16:colId xmlns:a16="http://schemas.microsoft.com/office/drawing/2014/main" val="1810666206"/>
                    </a:ext>
                  </a:extLst>
                </a:gridCol>
              </a:tblGrid>
              <a:tr h="313736">
                <a:tc>
                  <a:txBody>
                    <a:bodyPr/>
                    <a:lstStyle/>
                    <a:p>
                      <a:pPr marL="0" lvl="0" indent="0" algn="ctr" rtl="0">
                        <a:spcBef>
                          <a:spcPts val="0"/>
                        </a:spcBef>
                        <a:spcAft>
                          <a:spcPts val="0"/>
                        </a:spcAft>
                        <a:buNone/>
                      </a:pPr>
                      <a:r>
                        <a:rPr lang="en" sz="1000" b="1" dirty="0">
                          <a:solidFill>
                            <a:srgbClr val="FFFFFF"/>
                          </a:solidFill>
                        </a:rPr>
                        <a:t>Campaign </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US" sz="1000" b="1" dirty="0">
                          <a:solidFill>
                            <a:srgbClr val="FFFFFF"/>
                          </a:solidFill>
                        </a:rPr>
                        <a:t>Number Of First Touches</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565093601"/>
                  </a:ext>
                </a:extLst>
              </a:tr>
              <a:tr h="303374">
                <a:tc>
                  <a:txBody>
                    <a:bodyPr/>
                    <a:lstStyle/>
                    <a:p>
                      <a:pPr algn="ctr"/>
                      <a:r>
                        <a:rPr lang="en-US" sz="1200" b="0" i="0" u="none" strike="noStrike" cap="none" noProof="1">
                          <a:solidFill>
                            <a:srgbClr val="000000"/>
                          </a:solidFill>
                          <a:latin typeface="Roboto"/>
                          <a:ea typeface="Roboto"/>
                          <a:sym typeface="Arial"/>
                        </a:rPr>
                        <a:t>interview-with-cool-tshirts-founder</a:t>
                      </a:r>
                    </a:p>
                  </a:txBody>
                  <a:tcPr anchor="ctr"/>
                </a:tc>
                <a:tc>
                  <a:txBody>
                    <a:bodyPr/>
                    <a:lstStyle/>
                    <a:p>
                      <a:pPr algn="ctr"/>
                      <a:r>
                        <a:rPr lang="en-US" sz="1200" b="0" i="0" u="none" strike="noStrike" cap="none" dirty="0">
                          <a:solidFill>
                            <a:srgbClr val="000000"/>
                          </a:solidFill>
                          <a:latin typeface="Roboto"/>
                          <a:ea typeface="Roboto"/>
                          <a:sym typeface="Arial"/>
                        </a:rPr>
                        <a:t>Medium </a:t>
                      </a:r>
                    </a:p>
                  </a:txBody>
                  <a:tcPr anchor="ctr"/>
                </a:tc>
                <a:tc>
                  <a:txBody>
                    <a:bodyPr/>
                    <a:lstStyle/>
                    <a:p>
                      <a:pPr algn="ctr"/>
                      <a:r>
                        <a:rPr lang="en-US" sz="1200" b="0" i="0" u="none" strike="noStrike" cap="none" dirty="0">
                          <a:solidFill>
                            <a:srgbClr val="000000"/>
                          </a:solidFill>
                          <a:latin typeface="Roboto"/>
                          <a:ea typeface="Roboto"/>
                          <a:sym typeface="Arial"/>
                        </a:rPr>
                        <a:t>622</a:t>
                      </a:r>
                    </a:p>
                  </a:txBody>
                  <a:tcPr anchor="ctr"/>
                </a:tc>
                <a:extLst>
                  <a:ext uri="{0D108BD9-81ED-4DB2-BD59-A6C34878D82A}">
                    <a16:rowId xmlns:a16="http://schemas.microsoft.com/office/drawing/2014/main" val="3640144086"/>
                  </a:ext>
                </a:extLst>
              </a:tr>
              <a:tr h="303374">
                <a:tc>
                  <a:txBody>
                    <a:bodyPr/>
                    <a:lstStyle/>
                    <a:p>
                      <a:pPr algn="ctr"/>
                      <a:r>
                        <a:rPr lang="en-US" sz="1200" b="0" i="0" u="none" strike="noStrike" cap="none" noProof="1">
                          <a:solidFill>
                            <a:srgbClr val="000000"/>
                          </a:solidFill>
                          <a:latin typeface="Roboto"/>
                          <a:ea typeface="Roboto"/>
                          <a:sym typeface="Arial"/>
                        </a:rPr>
                        <a:t>getting-to-know-cool-tshirts</a:t>
                      </a:r>
                    </a:p>
                  </a:txBody>
                  <a:tcPr anchor="ctr"/>
                </a:tc>
                <a:tc>
                  <a:txBody>
                    <a:bodyPr/>
                    <a:lstStyle/>
                    <a:p>
                      <a:pPr algn="ctr"/>
                      <a:r>
                        <a:rPr lang="en-US" sz="1200" b="0" i="0" u="none" strike="noStrike" cap="none" dirty="0">
                          <a:solidFill>
                            <a:srgbClr val="000000"/>
                          </a:solidFill>
                          <a:latin typeface="Roboto"/>
                          <a:ea typeface="Roboto"/>
                          <a:sym typeface="Arial"/>
                        </a:rPr>
                        <a:t>nytimes</a:t>
                      </a:r>
                    </a:p>
                  </a:txBody>
                  <a:tcPr anchor="ctr"/>
                </a:tc>
                <a:tc>
                  <a:txBody>
                    <a:bodyPr/>
                    <a:lstStyle/>
                    <a:p>
                      <a:pPr algn="ctr"/>
                      <a:r>
                        <a:rPr lang="en-US" sz="1200" b="0" i="0" u="none" strike="noStrike" cap="none" dirty="0">
                          <a:solidFill>
                            <a:srgbClr val="000000"/>
                          </a:solidFill>
                          <a:latin typeface="Roboto"/>
                          <a:ea typeface="Roboto"/>
                          <a:sym typeface="Arial"/>
                        </a:rPr>
                        <a:t>612</a:t>
                      </a:r>
                    </a:p>
                  </a:txBody>
                  <a:tcPr anchor="ctr"/>
                </a:tc>
                <a:extLst>
                  <a:ext uri="{0D108BD9-81ED-4DB2-BD59-A6C34878D82A}">
                    <a16:rowId xmlns:a16="http://schemas.microsoft.com/office/drawing/2014/main" val="4017190045"/>
                  </a:ext>
                </a:extLst>
              </a:tr>
              <a:tr h="427677">
                <a:tc>
                  <a:txBody>
                    <a:bodyPr/>
                    <a:lstStyle/>
                    <a:p>
                      <a:pPr algn="ctr"/>
                      <a:r>
                        <a:rPr lang="en-US" sz="1200" b="0" i="0" u="none" strike="noStrike" cap="none" noProof="1">
                          <a:solidFill>
                            <a:srgbClr val="000000"/>
                          </a:solidFill>
                          <a:latin typeface="Roboto"/>
                          <a:ea typeface="Roboto"/>
                          <a:sym typeface="Arial"/>
                        </a:rPr>
                        <a:t>ten-crazy-cool-tshirts-facts</a:t>
                      </a:r>
                    </a:p>
                  </a:txBody>
                  <a:tcPr anchor="ctr"/>
                </a:tc>
                <a:tc>
                  <a:txBody>
                    <a:bodyPr/>
                    <a:lstStyle/>
                    <a:p>
                      <a:pPr algn="ctr"/>
                      <a:r>
                        <a:rPr lang="en-US" sz="1200" b="0" i="0" u="none" strike="noStrike" cap="none" dirty="0">
                          <a:solidFill>
                            <a:srgbClr val="000000"/>
                          </a:solidFill>
                          <a:latin typeface="Roboto"/>
                          <a:ea typeface="Roboto"/>
                          <a:sym typeface="Arial"/>
                        </a:rPr>
                        <a:t>buzzfeed</a:t>
                      </a:r>
                    </a:p>
                  </a:txBody>
                  <a:tcPr anchor="ctr"/>
                </a:tc>
                <a:tc>
                  <a:txBody>
                    <a:bodyPr/>
                    <a:lstStyle/>
                    <a:p>
                      <a:pPr algn="ctr"/>
                      <a:r>
                        <a:rPr lang="en-US" sz="1200" b="0" i="0" u="none" strike="noStrike" cap="none" dirty="0">
                          <a:solidFill>
                            <a:srgbClr val="000000"/>
                          </a:solidFill>
                          <a:latin typeface="Roboto"/>
                          <a:ea typeface="Roboto"/>
                          <a:sym typeface="Arial"/>
                        </a:rPr>
                        <a:t>576</a:t>
                      </a:r>
                    </a:p>
                  </a:txBody>
                  <a:tcPr anchor="ctr"/>
                </a:tc>
                <a:extLst>
                  <a:ext uri="{0D108BD9-81ED-4DB2-BD59-A6C34878D82A}">
                    <a16:rowId xmlns:a16="http://schemas.microsoft.com/office/drawing/2014/main" val="244739491"/>
                  </a:ext>
                </a:extLst>
              </a:tr>
              <a:tr h="303374">
                <a:tc>
                  <a:txBody>
                    <a:bodyPr/>
                    <a:lstStyle/>
                    <a:p>
                      <a:pPr algn="ctr"/>
                      <a:r>
                        <a:rPr lang="en-US" sz="1200" b="0" i="0" u="none" strike="noStrike" cap="none" noProof="1">
                          <a:solidFill>
                            <a:srgbClr val="000000"/>
                          </a:solidFill>
                          <a:latin typeface="Roboto"/>
                          <a:ea typeface="Roboto"/>
                          <a:sym typeface="Arial"/>
                        </a:rPr>
                        <a:t>cool-tshirts-search</a:t>
                      </a:r>
                    </a:p>
                  </a:txBody>
                  <a:tcPr anchor="ctr"/>
                </a:tc>
                <a:tc>
                  <a:txBody>
                    <a:bodyPr/>
                    <a:lstStyle/>
                    <a:p>
                      <a:pPr algn="ctr"/>
                      <a:r>
                        <a:rPr lang="en-US" sz="1200" b="0" i="0" u="none" strike="noStrike" cap="none" dirty="0">
                          <a:solidFill>
                            <a:srgbClr val="000000"/>
                          </a:solidFill>
                          <a:latin typeface="Roboto"/>
                          <a:ea typeface="Roboto"/>
                          <a:sym typeface="Arial"/>
                        </a:rPr>
                        <a:t>google</a:t>
                      </a:r>
                    </a:p>
                  </a:txBody>
                  <a:tcPr anchor="ctr"/>
                </a:tc>
                <a:tc>
                  <a:txBody>
                    <a:bodyPr/>
                    <a:lstStyle/>
                    <a:p>
                      <a:pPr algn="ctr"/>
                      <a:r>
                        <a:rPr lang="en-US" sz="1200" b="0" i="0" u="none" strike="noStrike" cap="none" dirty="0">
                          <a:solidFill>
                            <a:srgbClr val="000000"/>
                          </a:solidFill>
                          <a:latin typeface="Roboto"/>
                          <a:ea typeface="Roboto"/>
                          <a:sym typeface="Arial"/>
                        </a:rPr>
                        <a:t>169</a:t>
                      </a:r>
                    </a:p>
                  </a:txBody>
                  <a:tcPr anchor="ctr"/>
                </a:tc>
                <a:extLst>
                  <a:ext uri="{0D108BD9-81ED-4DB2-BD59-A6C34878D82A}">
                    <a16:rowId xmlns:a16="http://schemas.microsoft.com/office/drawing/2014/main" val="350973291"/>
                  </a:ext>
                </a:extLst>
              </a:tr>
            </a:tbl>
          </a:graphicData>
        </a:graphic>
      </p:graphicFrame>
    </p:spTree>
    <p:extLst>
      <p:ext uri="{BB962C8B-B14F-4D97-AF65-F5344CB8AC3E}">
        <p14:creationId xmlns:p14="http://schemas.microsoft.com/office/powerpoint/2010/main" val="48368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93424" y="-339160"/>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000" b="1" dirty="0">
                <a:solidFill>
                  <a:srgbClr val="295269"/>
                </a:solidFill>
                <a:latin typeface="Roboto"/>
                <a:ea typeface="Roboto"/>
                <a:cs typeface="Roboto"/>
                <a:sym typeface="Roboto"/>
              </a:rPr>
              <a:t>2.2 </a:t>
            </a:r>
            <a:r>
              <a:rPr lang="en-US" sz="2000" b="1" dirty="0">
                <a:solidFill>
                  <a:srgbClr val="295269"/>
                </a:solidFill>
                <a:latin typeface="Roboto"/>
                <a:ea typeface="Roboto"/>
                <a:cs typeface="Roboto"/>
                <a:sym typeface="Roboto"/>
              </a:rPr>
              <a:t>How many last touches is each campaign responsible for?</a:t>
            </a:r>
            <a:endParaRPr sz="2000" b="1" dirty="0">
              <a:solidFill>
                <a:srgbClr val="295269"/>
              </a:solidFill>
              <a:latin typeface="Roboto"/>
              <a:ea typeface="Roboto"/>
              <a:cs typeface="Roboto"/>
              <a:sym typeface="Roboto"/>
            </a:endParaRPr>
          </a:p>
        </p:txBody>
      </p:sp>
      <p:sp>
        <p:nvSpPr>
          <p:cNvPr id="323" name="Shape 323"/>
          <p:cNvSpPr txBox="1"/>
          <p:nvPr/>
        </p:nvSpPr>
        <p:spPr>
          <a:xfrm>
            <a:off x="4896465" y="498440"/>
            <a:ext cx="3870900" cy="2527929"/>
          </a:xfrm>
          <a:prstGeom prst="rect">
            <a:avLst/>
          </a:pr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 create a temporary table to count user last date</a:t>
            </a:r>
          </a:p>
          <a:p>
            <a:r>
              <a:rPr lang="en-US" sz="900" noProof="1">
                <a:solidFill>
                  <a:srgbClr val="B3CCFF"/>
                </a:solidFill>
                <a:latin typeface="Monaco, Menlo,  Ubuntu Mono"/>
              </a:rPr>
              <a:t>WITH</a:t>
            </a:r>
            <a:r>
              <a:rPr lang="en-US" sz="900" noProof="1">
                <a:solidFill>
                  <a:srgbClr val="FFFFFF"/>
                </a:solidFill>
                <a:latin typeface="Monaco, Menlo,  Ubuntu Mono"/>
              </a:rPr>
              <a:t> last_touch </a:t>
            </a:r>
            <a:r>
              <a:rPr lang="en-US" sz="900" noProof="1">
                <a:solidFill>
                  <a:srgbClr val="B3CCFF"/>
                </a:solidFill>
                <a:latin typeface="Monaco, Menlo,  Ubuntu Mono"/>
              </a:rPr>
              <a:t>AS</a:t>
            </a:r>
            <a:r>
              <a:rPr lang="en-US" sz="900" noProof="1">
                <a:solidFill>
                  <a:srgbClr val="FFFFFF"/>
                </a:solidFill>
                <a:latin typeface="Monaco, Menlo,  Ubuntu Mono"/>
              </a:rPr>
              <a:t> </a:t>
            </a:r>
            <a:r>
              <a:rPr lang="en-US" sz="900" noProof="1">
                <a:solidFill>
                  <a:srgbClr val="E85D7F"/>
                </a:solidFill>
                <a:latin typeface="Monaco, Menlo,  Ubuntu Mono"/>
              </a:rPr>
              <a:t>(</a:t>
            </a:r>
            <a:endParaRPr lang="en-US" sz="900" noProof="1">
              <a:solidFill>
                <a:srgbClr val="FFFFFF"/>
              </a:solidFill>
              <a:latin typeface="Monaco, Menlo,  Ubuntu Mono"/>
            </a:endParaRPr>
          </a:p>
          <a:p>
            <a:r>
              <a:rPr lang="en-US" sz="900" noProof="1">
                <a:solidFill>
                  <a:srgbClr val="FFFFFF"/>
                </a:solidFill>
                <a:latin typeface="Monaco, Menlo,  Ubuntu Mono"/>
              </a:rPr>
              <a:t>    </a:t>
            </a:r>
            <a:r>
              <a:rPr lang="en-US" sz="900" noProof="1">
                <a:solidFill>
                  <a:srgbClr val="B3CCFF"/>
                </a:solidFill>
                <a:latin typeface="Monaco, Menlo,  Ubuntu Mono"/>
              </a:rPr>
              <a:t>SELECT</a:t>
            </a:r>
            <a:r>
              <a:rPr lang="en-US" sz="900" noProof="1">
                <a:solidFill>
                  <a:srgbClr val="FFFFFF"/>
                </a:solidFill>
                <a:latin typeface="Monaco, Menlo,  Ubuntu Mono"/>
              </a:rPr>
              <a:t> user_id,</a:t>
            </a:r>
          </a:p>
          <a:p>
            <a:r>
              <a:rPr lang="en-US" sz="900" noProof="1">
                <a:solidFill>
                  <a:srgbClr val="FFFFFF"/>
                </a:solidFill>
                <a:latin typeface="Monaco, Menlo,  Ubuntu Mono"/>
              </a:rPr>
              <a:t>        </a:t>
            </a:r>
            <a:r>
              <a:rPr lang="en-US" sz="900" noProof="1">
                <a:solidFill>
                  <a:srgbClr val="B3CCFF"/>
                </a:solidFill>
                <a:latin typeface="Monaco, Menlo,  Ubuntu Mono"/>
              </a:rPr>
              <a:t>MAX</a:t>
            </a:r>
            <a:r>
              <a:rPr lang="en-US" sz="900" noProof="1">
                <a:solidFill>
                  <a:srgbClr val="E85D7F"/>
                </a:solidFill>
                <a:latin typeface="Monaco, Menlo,  Ubuntu Mono"/>
              </a:rPr>
              <a:t>(</a:t>
            </a:r>
            <a:r>
              <a:rPr lang="en-US" sz="900" noProof="1">
                <a:solidFill>
                  <a:srgbClr val="B3CCFF"/>
                </a:solidFill>
                <a:latin typeface="Monaco, Menlo,  Ubuntu Mono"/>
              </a:rPr>
              <a:t>timestamp</a:t>
            </a:r>
            <a:r>
              <a:rPr lang="en-US" sz="900" noProof="1">
                <a:solidFill>
                  <a:srgbClr val="E85D7F"/>
                </a:solidFill>
                <a:latin typeface="Monaco, Menlo,  Ubuntu Mono"/>
              </a:rPr>
              <a:t>)</a:t>
            </a:r>
            <a:r>
              <a:rPr lang="en-US" sz="900" noProof="1">
                <a:solidFill>
                  <a:srgbClr val="FFFFFF"/>
                </a:solidFill>
                <a:latin typeface="Monaco, Menlo,  Ubuntu Mono"/>
              </a:rPr>
              <a:t> </a:t>
            </a:r>
            <a:r>
              <a:rPr lang="en-US" sz="900" noProof="1">
                <a:solidFill>
                  <a:srgbClr val="B3CCFF"/>
                </a:solidFill>
                <a:latin typeface="Monaco, Menlo,  Ubuntu Mono"/>
              </a:rPr>
              <a:t>as</a:t>
            </a:r>
            <a:r>
              <a:rPr lang="en-US" sz="900" noProof="1">
                <a:solidFill>
                  <a:srgbClr val="FFFFFF"/>
                </a:solidFill>
                <a:latin typeface="Monaco, Menlo,  Ubuntu Mono"/>
              </a:rPr>
              <a:t> last_touch_at</a:t>
            </a:r>
          </a:p>
          <a:p>
            <a:r>
              <a:rPr lang="en-US" sz="900" noProof="1">
                <a:solidFill>
                  <a:srgbClr val="FFFFFF"/>
                </a:solidFill>
                <a:latin typeface="Monaco, Menlo,  Ubuntu Mono"/>
              </a:rPr>
              <a:t>    </a:t>
            </a:r>
            <a:r>
              <a:rPr lang="en-US" sz="900" noProof="1">
                <a:solidFill>
                  <a:srgbClr val="B3CCFF"/>
                </a:solidFill>
                <a:latin typeface="Monaco, Menlo,  Ubuntu Mono"/>
              </a:rPr>
              <a:t>FROM</a:t>
            </a:r>
            <a:r>
              <a:rPr lang="en-US" sz="900" noProof="1">
                <a:solidFill>
                  <a:srgbClr val="FFFFFF"/>
                </a:solidFill>
                <a:latin typeface="Monaco, Menlo,  Ubuntu Mono"/>
              </a:rPr>
              <a:t> page_visits</a:t>
            </a:r>
          </a:p>
          <a:p>
            <a:r>
              <a:rPr lang="en-US" sz="900" noProof="1">
                <a:solidFill>
                  <a:srgbClr val="FFFFFF"/>
                </a:solidFill>
                <a:latin typeface="Monaco, Menlo,  Ubuntu Mono"/>
              </a:rPr>
              <a:t>    </a:t>
            </a:r>
            <a:r>
              <a:rPr lang="en-US" sz="900" noProof="1">
                <a:solidFill>
                  <a:srgbClr val="B3CCFF"/>
                </a:solidFill>
                <a:latin typeface="Monaco, Menlo,  Ubuntu Mono"/>
              </a:rPr>
              <a:t>GROUP</a:t>
            </a:r>
            <a:r>
              <a:rPr lang="en-US" sz="900" noProof="1">
                <a:solidFill>
                  <a:srgbClr val="FFFFFF"/>
                </a:solidFill>
                <a:latin typeface="Monaco, Menlo,  Ubuntu Mono"/>
              </a:rPr>
              <a:t> </a:t>
            </a:r>
            <a:r>
              <a:rPr lang="en-US" sz="900" noProof="1">
                <a:solidFill>
                  <a:srgbClr val="B3CCFF"/>
                </a:solidFill>
                <a:latin typeface="Monaco, Menlo,  Ubuntu Mono"/>
              </a:rPr>
              <a:t>BY</a:t>
            </a:r>
            <a:r>
              <a:rPr lang="en-US" sz="900" noProof="1">
                <a:solidFill>
                  <a:srgbClr val="FFFFFF"/>
                </a:solidFill>
                <a:latin typeface="Monaco, Menlo,  Ubuntu Mono"/>
              </a:rPr>
              <a:t> user_id</a:t>
            </a:r>
            <a:r>
              <a:rPr lang="en-US" sz="900" noProof="1">
                <a:solidFill>
                  <a:srgbClr val="E85D7F"/>
                </a:solidFill>
                <a:latin typeface="Monaco, Menlo,  Ubuntu Mono"/>
              </a:rPr>
              <a:t>)</a:t>
            </a:r>
            <a:endParaRPr lang="en-US" sz="900" noProof="1">
              <a:solidFill>
                <a:srgbClr val="FFFFFF"/>
              </a:solidFill>
              <a:latin typeface="Monaco, Menlo,  Ubuntu Mono"/>
            </a:endParaRPr>
          </a:p>
          <a:p>
            <a:r>
              <a:rPr lang="en-US" sz="900" noProof="1">
                <a:solidFill>
                  <a:srgbClr val="B3CCFF"/>
                </a:solidFill>
                <a:latin typeface="Monaco, Menlo,  Ubuntu Mono"/>
              </a:rPr>
              <a:t>SELECT</a:t>
            </a:r>
            <a:r>
              <a:rPr lang="en-US" sz="900" noProof="1">
                <a:solidFill>
                  <a:srgbClr val="FFFFFF"/>
                </a:solidFill>
                <a:latin typeface="Monaco, Menlo,  Ubuntu Mono"/>
              </a:rPr>
              <a:t> lt.user_id,</a:t>
            </a:r>
          </a:p>
          <a:p>
            <a:r>
              <a:rPr lang="en-US" sz="900" noProof="1">
                <a:solidFill>
                  <a:srgbClr val="FFFFFF"/>
                </a:solidFill>
                <a:latin typeface="Monaco, Menlo,  Ubuntu Mono"/>
              </a:rPr>
              <a:t>    lt.last_touch_at,</a:t>
            </a:r>
          </a:p>
          <a:p>
            <a:r>
              <a:rPr lang="en-US" sz="900" noProof="1">
                <a:solidFill>
                  <a:srgbClr val="FFFFFF"/>
                </a:solidFill>
                <a:latin typeface="Monaco, Menlo,  Ubuntu Mono"/>
              </a:rPr>
              <a:t>    pv.utm_source,</a:t>
            </a:r>
          </a:p>
          <a:p>
            <a:r>
              <a:rPr lang="en-US" sz="900" noProof="1">
                <a:solidFill>
                  <a:srgbClr val="FFFFFF"/>
                </a:solidFill>
                <a:latin typeface="Monaco, Menlo,  Ubuntu Mono"/>
              </a:rPr>
              <a:t>    pv.utm_campaign,</a:t>
            </a:r>
          </a:p>
          <a:p>
            <a:r>
              <a:rPr lang="en-US" sz="900" noProof="1">
                <a:solidFill>
                  <a:srgbClr val="FFFFFF"/>
                </a:solidFill>
                <a:latin typeface="Monaco, Menlo,  Ubuntu Mono"/>
              </a:rPr>
              <a:t>    </a:t>
            </a:r>
            <a:r>
              <a:rPr lang="en-US" sz="900" noProof="1">
                <a:solidFill>
                  <a:srgbClr val="B3CCFF"/>
                </a:solidFill>
                <a:latin typeface="Monaco, Menlo,  Ubuntu Mono"/>
              </a:rPr>
              <a:t>COUNT</a:t>
            </a:r>
            <a:r>
              <a:rPr lang="en-US" sz="900" noProof="1">
                <a:solidFill>
                  <a:srgbClr val="E85D7F"/>
                </a:solidFill>
                <a:latin typeface="Monaco, Menlo,  Ubuntu Mono"/>
              </a:rPr>
              <a:t>(</a:t>
            </a:r>
            <a:r>
              <a:rPr lang="en-US" sz="900" noProof="1">
                <a:solidFill>
                  <a:srgbClr val="FFFFFF"/>
                </a:solidFill>
                <a:latin typeface="Monaco, Menlo,  Ubuntu Mono"/>
              </a:rPr>
              <a:t>*</a:t>
            </a:r>
            <a:r>
              <a:rPr lang="en-US" sz="900" noProof="1">
                <a:solidFill>
                  <a:srgbClr val="E85D7F"/>
                </a:solidFill>
                <a:latin typeface="Monaco, Menlo,  Ubuntu Mono"/>
              </a:rPr>
              <a:t>)</a:t>
            </a:r>
            <a:r>
              <a:rPr lang="en-US" sz="900" noProof="1">
                <a:solidFill>
                  <a:srgbClr val="FFFFFF"/>
                </a:solidFill>
                <a:latin typeface="Monaco, Menlo,  Ubuntu Mono"/>
              </a:rPr>
              <a:t> </a:t>
            </a:r>
            <a:r>
              <a:rPr lang="en-US" sz="900" noProof="1">
                <a:solidFill>
                  <a:srgbClr val="B3CCFF"/>
                </a:solidFill>
                <a:latin typeface="Monaco, Menlo,  Ubuntu Mono"/>
              </a:rPr>
              <a:t>as</a:t>
            </a:r>
            <a:r>
              <a:rPr lang="en-US" sz="900" noProof="1">
                <a:solidFill>
                  <a:srgbClr val="FFFFFF"/>
                </a:solidFill>
                <a:latin typeface="Monaco, Menlo,  Ubuntu Mono"/>
              </a:rPr>
              <a:t> users_campaign</a:t>
            </a:r>
          </a:p>
          <a:p>
            <a:r>
              <a:rPr lang="en-US" sz="900" noProof="1">
                <a:solidFill>
                  <a:srgbClr val="B3CCFF"/>
                </a:solidFill>
                <a:latin typeface="Monaco, Menlo,  Ubuntu Mono"/>
              </a:rPr>
              <a:t>FROM</a:t>
            </a:r>
            <a:r>
              <a:rPr lang="en-US" sz="900" noProof="1">
                <a:solidFill>
                  <a:srgbClr val="FFFFFF"/>
                </a:solidFill>
                <a:latin typeface="Monaco, Menlo,  Ubuntu Mono"/>
              </a:rPr>
              <a:t> last_touch lt</a:t>
            </a:r>
          </a:p>
          <a:p>
            <a:r>
              <a:rPr lang="en-US" sz="900" noProof="1">
                <a:solidFill>
                  <a:srgbClr val="B3CCFF"/>
                </a:solidFill>
                <a:latin typeface="Monaco, Menlo,  Ubuntu Mono"/>
              </a:rPr>
              <a:t>JOIN</a:t>
            </a:r>
            <a:r>
              <a:rPr lang="en-US" sz="900" noProof="1">
                <a:solidFill>
                  <a:srgbClr val="FFFFFF"/>
                </a:solidFill>
                <a:latin typeface="Monaco, Menlo,  Ubuntu Mono"/>
              </a:rPr>
              <a:t> page_visits pv</a:t>
            </a:r>
          </a:p>
          <a:p>
            <a:r>
              <a:rPr lang="en-US" sz="900" noProof="1">
                <a:solidFill>
                  <a:srgbClr val="FFFFFF"/>
                </a:solidFill>
                <a:latin typeface="Monaco, Menlo,  Ubuntu Mono"/>
              </a:rPr>
              <a:t>    </a:t>
            </a:r>
            <a:r>
              <a:rPr lang="en-US" sz="900" noProof="1">
                <a:solidFill>
                  <a:srgbClr val="B3CCFF"/>
                </a:solidFill>
                <a:latin typeface="Monaco, Menlo,  Ubuntu Mono"/>
              </a:rPr>
              <a:t>ON</a:t>
            </a:r>
            <a:r>
              <a:rPr lang="en-US" sz="900" noProof="1">
                <a:solidFill>
                  <a:srgbClr val="FFFFFF"/>
                </a:solidFill>
                <a:latin typeface="Monaco, Menlo,  Ubuntu Mono"/>
              </a:rPr>
              <a:t> lt.user_id = pv.user_id</a:t>
            </a:r>
          </a:p>
          <a:p>
            <a:r>
              <a:rPr lang="en-US" sz="900" noProof="1">
                <a:solidFill>
                  <a:srgbClr val="FFFFFF"/>
                </a:solidFill>
                <a:latin typeface="Monaco, Menlo,  Ubuntu Mono"/>
              </a:rPr>
              <a:t>    </a:t>
            </a:r>
            <a:r>
              <a:rPr lang="en-US" sz="900" noProof="1">
                <a:solidFill>
                  <a:srgbClr val="B3CCFF"/>
                </a:solidFill>
                <a:latin typeface="Monaco, Menlo,  Ubuntu Mono"/>
              </a:rPr>
              <a:t>AND</a:t>
            </a:r>
            <a:r>
              <a:rPr lang="en-US" sz="900" noProof="1">
                <a:solidFill>
                  <a:srgbClr val="FFFFFF"/>
                </a:solidFill>
                <a:latin typeface="Monaco, Menlo,  Ubuntu Mono"/>
              </a:rPr>
              <a:t> lt.last_touch_at = pv.</a:t>
            </a:r>
            <a:r>
              <a:rPr lang="en-US" sz="900" noProof="1">
                <a:solidFill>
                  <a:srgbClr val="B3CCFF"/>
                </a:solidFill>
                <a:latin typeface="Monaco, Menlo,  Ubuntu Mono"/>
              </a:rPr>
              <a:t>timestamp</a:t>
            </a:r>
            <a:endParaRPr lang="en-US" sz="900" noProof="1">
              <a:solidFill>
                <a:srgbClr val="FFFFFF"/>
              </a:solidFill>
              <a:latin typeface="Monaco, Menlo,  Ubuntu Mono"/>
            </a:endParaRPr>
          </a:p>
          <a:p>
            <a:r>
              <a:rPr lang="en-US" sz="900" noProof="1">
                <a:solidFill>
                  <a:srgbClr val="FFFFFF"/>
                </a:solidFill>
                <a:latin typeface="Monaco, Menlo,  Ubuntu Mono"/>
              </a:rPr>
              <a:t>    </a:t>
            </a:r>
            <a:r>
              <a:rPr lang="en-US" sz="900" noProof="1">
                <a:solidFill>
                  <a:srgbClr val="B3CCFF"/>
                </a:solidFill>
                <a:latin typeface="Monaco, Menlo,  Ubuntu Mono"/>
              </a:rPr>
              <a:t>GROUP</a:t>
            </a:r>
            <a:r>
              <a:rPr lang="en-US" sz="900" noProof="1">
                <a:solidFill>
                  <a:srgbClr val="FFFFFF"/>
                </a:solidFill>
                <a:latin typeface="Monaco, Menlo,  Ubuntu Mono"/>
              </a:rPr>
              <a:t> </a:t>
            </a:r>
            <a:r>
              <a:rPr lang="en-US" sz="900" noProof="1">
                <a:solidFill>
                  <a:srgbClr val="B3CCFF"/>
                </a:solidFill>
                <a:latin typeface="Monaco, Menlo,  Ubuntu Mono"/>
              </a:rPr>
              <a:t>BY</a:t>
            </a:r>
            <a:r>
              <a:rPr lang="en-US" sz="900" noProof="1">
                <a:solidFill>
                  <a:srgbClr val="FFFFFF"/>
                </a:solidFill>
                <a:latin typeface="Monaco, Menlo,  Ubuntu Mono"/>
              </a:rPr>
              <a:t> utm_campaign</a:t>
            </a:r>
          </a:p>
          <a:p>
            <a:r>
              <a:rPr lang="en-US" sz="900" noProof="1">
                <a:solidFill>
                  <a:srgbClr val="FFFFFF"/>
                </a:solidFill>
                <a:latin typeface="Monaco, Menlo,  Ubuntu Mono"/>
              </a:rPr>
              <a:t>    </a:t>
            </a:r>
            <a:r>
              <a:rPr lang="en-US" sz="900" noProof="1">
                <a:solidFill>
                  <a:srgbClr val="B3CCFF"/>
                </a:solidFill>
                <a:latin typeface="Monaco, Menlo,  Ubuntu Mono"/>
              </a:rPr>
              <a:t>ORDER</a:t>
            </a:r>
            <a:r>
              <a:rPr lang="en-US" sz="900" noProof="1">
                <a:solidFill>
                  <a:srgbClr val="FFFFFF"/>
                </a:solidFill>
                <a:latin typeface="Monaco, Menlo,  Ubuntu Mono"/>
              </a:rPr>
              <a:t> </a:t>
            </a:r>
            <a:r>
              <a:rPr lang="en-US" sz="900" noProof="1">
                <a:solidFill>
                  <a:srgbClr val="B3CCFF"/>
                </a:solidFill>
                <a:latin typeface="Monaco, Menlo,  Ubuntu Mono"/>
              </a:rPr>
              <a:t>BY</a:t>
            </a:r>
            <a:r>
              <a:rPr lang="en-US" sz="900" noProof="1">
                <a:solidFill>
                  <a:srgbClr val="FFFFFF"/>
                </a:solidFill>
                <a:latin typeface="Monaco, Menlo,  Ubuntu Mono"/>
              </a:rPr>
              <a:t> </a:t>
            </a:r>
            <a:r>
              <a:rPr lang="en-US" sz="900" noProof="1">
                <a:solidFill>
                  <a:srgbClr val="FF8973"/>
                </a:solidFill>
                <a:latin typeface="Monaco, Menlo,  Ubuntu Mono"/>
              </a:rPr>
              <a:t>5</a:t>
            </a:r>
            <a:r>
              <a:rPr lang="en-US" sz="900" noProof="1">
                <a:solidFill>
                  <a:srgbClr val="FFFFFF"/>
                </a:solidFill>
                <a:latin typeface="Monaco, Menlo,  Ubuntu Mono"/>
              </a:rPr>
              <a:t> </a:t>
            </a:r>
            <a:r>
              <a:rPr lang="en-US" sz="900" noProof="1">
                <a:solidFill>
                  <a:srgbClr val="B3CCFF"/>
                </a:solidFill>
                <a:latin typeface="Monaco, Menlo,  Ubuntu Mono"/>
              </a:rPr>
              <a:t>DESC</a:t>
            </a:r>
            <a:r>
              <a:rPr lang="en-US" sz="900" noProof="1">
                <a:solidFill>
                  <a:srgbClr val="FFFFFF"/>
                </a:solidFill>
                <a:latin typeface="Monaco, Menlo,  Ubuntu Mono"/>
              </a:rPr>
              <a:t>;</a:t>
            </a:r>
          </a:p>
          <a:p>
            <a:pPr lvl="0">
              <a:buClr>
                <a:schemeClr val="dk1"/>
              </a:buClr>
              <a:buSzPts val="1100"/>
            </a:pPr>
            <a:endParaRPr lang="en-US" sz="900" dirty="0">
              <a:latin typeface="Courier New"/>
              <a:ea typeface="Courier New"/>
              <a:cs typeface="Courier New"/>
              <a:sym typeface="Courier New"/>
            </a:endParaRPr>
          </a:p>
        </p:txBody>
      </p:sp>
      <p:sp>
        <p:nvSpPr>
          <p:cNvPr id="324" name="Shape 324"/>
          <p:cNvSpPr txBox="1"/>
          <p:nvPr/>
        </p:nvSpPr>
        <p:spPr>
          <a:xfrm>
            <a:off x="265472" y="498440"/>
            <a:ext cx="4633943" cy="162532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Last Touch attribution only consider last source for each customer. This is a good way of knowing how visitors are drawn back to a website, especially for making a final purchase.</a:t>
            </a: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 </a:t>
            </a:r>
            <a:endParaRPr sz="1200" dirty="0">
              <a:latin typeface="Roboto"/>
              <a:ea typeface="Roboto"/>
              <a:cs typeface="Roboto"/>
              <a:sym typeface="Roboto"/>
            </a:endParaRPr>
          </a:p>
        </p:txBody>
      </p:sp>
      <p:graphicFrame>
        <p:nvGraphicFramePr>
          <p:cNvPr id="7" name="Table 6">
            <a:extLst>
              <a:ext uri="{FF2B5EF4-FFF2-40B4-BE49-F238E27FC236}">
                <a16:creationId xmlns:a16="http://schemas.microsoft.com/office/drawing/2014/main" id="{AD8C5DFC-6817-44E7-9B6B-FA016972CFEB}"/>
              </a:ext>
            </a:extLst>
          </p:cNvPr>
          <p:cNvGraphicFramePr>
            <a:graphicFrameLocks noGrp="1"/>
          </p:cNvGraphicFramePr>
          <p:nvPr>
            <p:extLst>
              <p:ext uri="{D42A27DB-BD31-4B8C-83A1-F6EECF244321}">
                <p14:modId xmlns:p14="http://schemas.microsoft.com/office/powerpoint/2010/main" val="202167567"/>
              </p:ext>
            </p:extLst>
          </p:nvPr>
        </p:nvGraphicFramePr>
        <p:xfrm>
          <a:off x="266946" y="2123768"/>
          <a:ext cx="4630994" cy="2820713"/>
        </p:xfrm>
        <a:graphic>
          <a:graphicData uri="http://schemas.openxmlformats.org/drawingml/2006/table">
            <a:tbl>
              <a:tblPr>
                <a:noFill/>
                <a:tableStyleId>{8628B589-4659-4227-9C68-565DD4A46BFE}</a:tableStyleId>
              </a:tblPr>
              <a:tblGrid>
                <a:gridCol w="2492703">
                  <a:extLst>
                    <a:ext uri="{9D8B030D-6E8A-4147-A177-3AD203B41FA5}">
                      <a16:colId xmlns:a16="http://schemas.microsoft.com/office/drawing/2014/main" val="2243554576"/>
                    </a:ext>
                  </a:extLst>
                </a:gridCol>
                <a:gridCol w="2138291">
                  <a:extLst>
                    <a:ext uri="{9D8B030D-6E8A-4147-A177-3AD203B41FA5}">
                      <a16:colId xmlns:a16="http://schemas.microsoft.com/office/drawing/2014/main" val="1810666206"/>
                    </a:ext>
                  </a:extLst>
                </a:gridCol>
              </a:tblGrid>
              <a:tr h="326599">
                <a:tc>
                  <a:txBody>
                    <a:bodyPr/>
                    <a:lstStyle/>
                    <a:p>
                      <a:pPr marL="0" lvl="0" indent="0" algn="ctr" rtl="0">
                        <a:spcBef>
                          <a:spcPts val="0"/>
                        </a:spcBef>
                        <a:spcAft>
                          <a:spcPts val="0"/>
                        </a:spcAft>
                        <a:buNone/>
                      </a:pPr>
                      <a:r>
                        <a:rPr lang="en" sz="1000" b="1" dirty="0">
                          <a:solidFill>
                            <a:srgbClr val="FFFFFF"/>
                          </a:solidFill>
                        </a:rPr>
                        <a:t>Campaign </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US" sz="1000" b="1" dirty="0">
                          <a:solidFill>
                            <a:srgbClr val="FFFFFF"/>
                          </a:solidFill>
                        </a:rPr>
                        <a:t>Number Of Last Touches</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565093601"/>
                  </a:ext>
                </a:extLst>
              </a:tr>
              <a:tr h="295546">
                <a:tc>
                  <a:txBody>
                    <a:bodyPr/>
                    <a:lstStyle/>
                    <a:p>
                      <a:pPr algn="ctr"/>
                      <a:r>
                        <a:rPr lang="en-US" sz="1200" b="0" i="0" u="none" strike="noStrike" cap="none" dirty="0">
                          <a:solidFill>
                            <a:srgbClr val="000000"/>
                          </a:solidFill>
                          <a:latin typeface="Roboto"/>
                          <a:ea typeface="Roboto"/>
                          <a:sym typeface="Arial"/>
                        </a:rPr>
                        <a:t>weekly-newsletter</a:t>
                      </a:r>
                    </a:p>
                  </a:txBody>
                  <a:tcPr anchor="ctr"/>
                </a:tc>
                <a:tc>
                  <a:txBody>
                    <a:bodyPr/>
                    <a:lstStyle/>
                    <a:p>
                      <a:pPr algn="ctr"/>
                      <a:r>
                        <a:rPr lang="en-US" sz="1200" b="0" i="0" u="none" strike="noStrike" cap="none">
                          <a:solidFill>
                            <a:srgbClr val="000000"/>
                          </a:solidFill>
                          <a:latin typeface="Roboto"/>
                          <a:ea typeface="Roboto"/>
                          <a:sym typeface="Arial"/>
                        </a:rPr>
                        <a:t>447</a:t>
                      </a:r>
                    </a:p>
                  </a:txBody>
                  <a:tcPr anchor="ctr"/>
                </a:tc>
                <a:extLst>
                  <a:ext uri="{0D108BD9-81ED-4DB2-BD59-A6C34878D82A}">
                    <a16:rowId xmlns:a16="http://schemas.microsoft.com/office/drawing/2014/main" val="3640144086"/>
                  </a:ext>
                </a:extLst>
              </a:tr>
              <a:tr h="295546">
                <a:tc>
                  <a:txBody>
                    <a:bodyPr/>
                    <a:lstStyle/>
                    <a:p>
                      <a:pPr algn="ctr"/>
                      <a:r>
                        <a:rPr lang="en-US" sz="1200" b="0" i="0" u="none" strike="noStrike" cap="none" dirty="0">
                          <a:solidFill>
                            <a:srgbClr val="000000"/>
                          </a:solidFill>
                          <a:latin typeface="Roboto"/>
                          <a:ea typeface="Roboto"/>
                          <a:sym typeface="Arial"/>
                        </a:rPr>
                        <a:t>retargetting-ad</a:t>
                      </a:r>
                    </a:p>
                  </a:txBody>
                  <a:tcPr anchor="ctr"/>
                </a:tc>
                <a:tc>
                  <a:txBody>
                    <a:bodyPr/>
                    <a:lstStyle/>
                    <a:p>
                      <a:pPr algn="ctr"/>
                      <a:r>
                        <a:rPr lang="en-US" sz="1200" b="0" i="0" u="none" strike="noStrike" cap="none">
                          <a:solidFill>
                            <a:srgbClr val="000000"/>
                          </a:solidFill>
                          <a:latin typeface="Roboto"/>
                          <a:ea typeface="Roboto"/>
                          <a:sym typeface="Arial"/>
                        </a:rPr>
                        <a:t>443</a:t>
                      </a:r>
                    </a:p>
                  </a:txBody>
                  <a:tcPr anchor="ctr"/>
                </a:tc>
                <a:extLst>
                  <a:ext uri="{0D108BD9-81ED-4DB2-BD59-A6C34878D82A}">
                    <a16:rowId xmlns:a16="http://schemas.microsoft.com/office/drawing/2014/main" val="4017190045"/>
                  </a:ext>
                </a:extLst>
              </a:tr>
              <a:tr h="416641">
                <a:tc>
                  <a:txBody>
                    <a:bodyPr/>
                    <a:lstStyle/>
                    <a:p>
                      <a:pPr algn="ctr"/>
                      <a:r>
                        <a:rPr lang="en-US" sz="1200" b="0" i="0" u="none" strike="noStrike" cap="none" dirty="0">
                          <a:solidFill>
                            <a:srgbClr val="000000"/>
                          </a:solidFill>
                          <a:latin typeface="Roboto"/>
                          <a:ea typeface="Roboto"/>
                          <a:sym typeface="Arial"/>
                        </a:rPr>
                        <a:t>retargetting-campaign</a:t>
                      </a:r>
                    </a:p>
                  </a:txBody>
                  <a:tcPr anchor="ctr"/>
                </a:tc>
                <a:tc>
                  <a:txBody>
                    <a:bodyPr/>
                    <a:lstStyle/>
                    <a:p>
                      <a:pPr algn="ctr"/>
                      <a:r>
                        <a:rPr lang="en-US" sz="1200" b="0" i="0" u="none" strike="noStrike" cap="none">
                          <a:solidFill>
                            <a:srgbClr val="000000"/>
                          </a:solidFill>
                          <a:latin typeface="Roboto"/>
                          <a:ea typeface="Roboto"/>
                          <a:sym typeface="Arial"/>
                        </a:rPr>
                        <a:t>245</a:t>
                      </a:r>
                    </a:p>
                  </a:txBody>
                  <a:tcPr anchor="ctr"/>
                </a:tc>
                <a:extLst>
                  <a:ext uri="{0D108BD9-81ED-4DB2-BD59-A6C34878D82A}">
                    <a16:rowId xmlns:a16="http://schemas.microsoft.com/office/drawing/2014/main" val="244739491"/>
                  </a:ext>
                </a:extLst>
              </a:tr>
              <a:tr h="295546">
                <a:tc>
                  <a:txBody>
                    <a:bodyPr/>
                    <a:lstStyle/>
                    <a:p>
                      <a:pPr algn="ctr"/>
                      <a:r>
                        <a:rPr lang="en-US" sz="1200" b="0" i="0" u="none" strike="noStrike" cap="none" noProof="1">
                          <a:solidFill>
                            <a:srgbClr val="000000"/>
                          </a:solidFill>
                          <a:latin typeface="Roboto"/>
                          <a:ea typeface="Roboto"/>
                          <a:sym typeface="Arial"/>
                        </a:rPr>
                        <a:t>getting-to-know-cool-tshirts</a:t>
                      </a:r>
                    </a:p>
                  </a:txBody>
                  <a:tcPr anchor="ctr"/>
                </a:tc>
                <a:tc>
                  <a:txBody>
                    <a:bodyPr/>
                    <a:lstStyle/>
                    <a:p>
                      <a:pPr algn="ctr"/>
                      <a:r>
                        <a:rPr lang="en-US" sz="1200" b="0" i="0" u="none" strike="noStrike" cap="none" dirty="0">
                          <a:solidFill>
                            <a:srgbClr val="000000"/>
                          </a:solidFill>
                          <a:latin typeface="Roboto"/>
                          <a:ea typeface="Roboto"/>
                          <a:sym typeface="Arial"/>
                        </a:rPr>
                        <a:t>232</a:t>
                      </a:r>
                    </a:p>
                  </a:txBody>
                  <a:tcPr anchor="ctr"/>
                </a:tc>
                <a:extLst>
                  <a:ext uri="{0D108BD9-81ED-4DB2-BD59-A6C34878D82A}">
                    <a16:rowId xmlns:a16="http://schemas.microsoft.com/office/drawing/2014/main" val="350973291"/>
                  </a:ext>
                </a:extLst>
              </a:tr>
              <a:tr h="295546">
                <a:tc>
                  <a:txBody>
                    <a:bodyPr/>
                    <a:lstStyle/>
                    <a:p>
                      <a:pPr algn="ctr"/>
                      <a:r>
                        <a:rPr lang="en-US" sz="1200" b="0" i="0" u="none" strike="noStrike" cap="none">
                          <a:solidFill>
                            <a:srgbClr val="000000"/>
                          </a:solidFill>
                          <a:latin typeface="Roboto"/>
                          <a:ea typeface="Roboto"/>
                          <a:sym typeface="Arial"/>
                        </a:rPr>
                        <a:t>ten-crazy-cool-tshirts-facts</a:t>
                      </a:r>
                    </a:p>
                  </a:txBody>
                  <a:tcPr anchor="ctr"/>
                </a:tc>
                <a:tc>
                  <a:txBody>
                    <a:bodyPr/>
                    <a:lstStyle/>
                    <a:p>
                      <a:pPr algn="ctr"/>
                      <a:r>
                        <a:rPr lang="en-US" sz="1200" b="0" i="0" u="none" strike="noStrike" cap="none" dirty="0">
                          <a:solidFill>
                            <a:srgbClr val="000000"/>
                          </a:solidFill>
                          <a:latin typeface="Roboto"/>
                          <a:ea typeface="Roboto"/>
                          <a:sym typeface="Arial"/>
                        </a:rPr>
                        <a:t>190</a:t>
                      </a:r>
                    </a:p>
                  </a:txBody>
                  <a:tcPr anchor="ctr"/>
                </a:tc>
                <a:extLst>
                  <a:ext uri="{0D108BD9-81ED-4DB2-BD59-A6C34878D82A}">
                    <a16:rowId xmlns:a16="http://schemas.microsoft.com/office/drawing/2014/main" val="1486678742"/>
                  </a:ext>
                </a:extLst>
              </a:tr>
              <a:tr h="295546">
                <a:tc>
                  <a:txBody>
                    <a:bodyPr/>
                    <a:lstStyle/>
                    <a:p>
                      <a:pPr algn="ctr"/>
                      <a:r>
                        <a:rPr lang="en-US" sz="1200" b="0" i="0" u="none" strike="noStrike" cap="none">
                          <a:solidFill>
                            <a:srgbClr val="000000"/>
                          </a:solidFill>
                          <a:latin typeface="Roboto"/>
                          <a:ea typeface="Roboto"/>
                          <a:sym typeface="Arial"/>
                        </a:rPr>
                        <a:t>interview-with-cool-tshirts-founder</a:t>
                      </a:r>
                    </a:p>
                  </a:txBody>
                  <a:tcPr anchor="ctr"/>
                </a:tc>
                <a:tc>
                  <a:txBody>
                    <a:bodyPr/>
                    <a:lstStyle/>
                    <a:p>
                      <a:pPr algn="ctr"/>
                      <a:r>
                        <a:rPr lang="en-US" sz="1200" b="0" i="0" u="none" strike="noStrike" cap="none" dirty="0">
                          <a:solidFill>
                            <a:srgbClr val="000000"/>
                          </a:solidFill>
                          <a:latin typeface="Roboto"/>
                          <a:ea typeface="Roboto"/>
                          <a:sym typeface="Arial"/>
                        </a:rPr>
                        <a:t>184</a:t>
                      </a:r>
                    </a:p>
                  </a:txBody>
                  <a:tcPr anchor="ctr"/>
                </a:tc>
                <a:extLst>
                  <a:ext uri="{0D108BD9-81ED-4DB2-BD59-A6C34878D82A}">
                    <a16:rowId xmlns:a16="http://schemas.microsoft.com/office/drawing/2014/main" val="526804720"/>
                  </a:ext>
                </a:extLst>
              </a:tr>
              <a:tr h="295546">
                <a:tc>
                  <a:txBody>
                    <a:bodyPr/>
                    <a:lstStyle/>
                    <a:p>
                      <a:pPr algn="ctr"/>
                      <a:r>
                        <a:rPr lang="en-US" sz="1200" b="0" i="0" u="none" strike="noStrike" cap="none">
                          <a:solidFill>
                            <a:srgbClr val="000000"/>
                          </a:solidFill>
                          <a:latin typeface="Roboto"/>
                          <a:ea typeface="Roboto"/>
                          <a:sym typeface="Arial"/>
                        </a:rPr>
                        <a:t>paid-search</a:t>
                      </a:r>
                    </a:p>
                  </a:txBody>
                  <a:tcPr anchor="ctr"/>
                </a:tc>
                <a:tc>
                  <a:txBody>
                    <a:bodyPr/>
                    <a:lstStyle/>
                    <a:p>
                      <a:pPr algn="ctr"/>
                      <a:r>
                        <a:rPr lang="en-US" sz="1200" b="0" i="0" u="none" strike="noStrike" cap="none" dirty="0">
                          <a:solidFill>
                            <a:srgbClr val="000000"/>
                          </a:solidFill>
                          <a:latin typeface="Roboto"/>
                          <a:ea typeface="Roboto"/>
                          <a:sym typeface="Arial"/>
                        </a:rPr>
                        <a:t>178</a:t>
                      </a:r>
                    </a:p>
                  </a:txBody>
                  <a:tcPr anchor="ctr"/>
                </a:tc>
                <a:extLst>
                  <a:ext uri="{0D108BD9-81ED-4DB2-BD59-A6C34878D82A}">
                    <a16:rowId xmlns:a16="http://schemas.microsoft.com/office/drawing/2014/main" val="676925382"/>
                  </a:ext>
                </a:extLst>
              </a:tr>
              <a:tr h="295546">
                <a:tc>
                  <a:txBody>
                    <a:bodyPr/>
                    <a:lstStyle/>
                    <a:p>
                      <a:pPr algn="ctr"/>
                      <a:r>
                        <a:rPr lang="en-US" sz="1200" b="0" i="0" u="none" strike="noStrike" cap="none">
                          <a:solidFill>
                            <a:srgbClr val="000000"/>
                          </a:solidFill>
                          <a:latin typeface="Roboto"/>
                          <a:ea typeface="Roboto"/>
                          <a:sym typeface="Arial"/>
                        </a:rPr>
                        <a:t>cool-tshirts-search</a:t>
                      </a:r>
                    </a:p>
                  </a:txBody>
                  <a:tcPr anchor="ctr"/>
                </a:tc>
                <a:tc>
                  <a:txBody>
                    <a:bodyPr/>
                    <a:lstStyle/>
                    <a:p>
                      <a:pPr algn="ctr"/>
                      <a:r>
                        <a:rPr lang="en-US" sz="1200" b="0" i="0" u="none" strike="noStrike" cap="none" dirty="0">
                          <a:solidFill>
                            <a:srgbClr val="000000"/>
                          </a:solidFill>
                          <a:latin typeface="Roboto"/>
                          <a:ea typeface="Roboto"/>
                          <a:sym typeface="Arial"/>
                        </a:rPr>
                        <a:t>60</a:t>
                      </a:r>
                    </a:p>
                  </a:txBody>
                  <a:tcPr anchor="ctr"/>
                </a:tc>
                <a:extLst>
                  <a:ext uri="{0D108BD9-81ED-4DB2-BD59-A6C34878D82A}">
                    <a16:rowId xmlns:a16="http://schemas.microsoft.com/office/drawing/2014/main" val="2432671885"/>
                  </a:ext>
                </a:extLst>
              </a:tr>
            </a:tbl>
          </a:graphicData>
        </a:graphic>
      </p:graphicFrame>
    </p:spTree>
    <p:extLst>
      <p:ext uri="{BB962C8B-B14F-4D97-AF65-F5344CB8AC3E}">
        <p14:creationId xmlns:p14="http://schemas.microsoft.com/office/powerpoint/2010/main" val="117611552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950</Words>
  <Application>Microsoft Office PowerPoint</Application>
  <PresentationFormat>On-screen Show (16:9)</PresentationFormat>
  <Paragraphs>365</Paragraphs>
  <Slides>16</Slides>
  <Notes>16</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16</vt:i4>
      </vt:variant>
    </vt:vector>
  </HeadingPairs>
  <TitlesOfParts>
    <vt:vector size="26" baseType="lpstr">
      <vt:lpstr>Roboto Black</vt:lpstr>
      <vt:lpstr>Arial</vt:lpstr>
      <vt:lpstr>Roboto</vt:lpstr>
      <vt:lpstr>Roboto Thin</vt:lpstr>
      <vt:lpstr>Monaco, Menlo,  Ubuntu Mono</vt:lpstr>
      <vt:lpstr>Courier New</vt:lpstr>
      <vt:lpstr>Dosis</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Apachitei, Petru</dc:creator>
  <cp:lastModifiedBy>Apachitei, Petru</cp:lastModifiedBy>
  <cp:revision>94</cp:revision>
  <dcterms:modified xsi:type="dcterms:W3CDTF">2020-09-01T13:13:26Z</dcterms:modified>
</cp:coreProperties>
</file>